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8" r:id="rId3"/>
    <p:sldId id="261" r:id="rId4"/>
    <p:sldId id="262" r:id="rId5"/>
    <p:sldId id="263" r:id="rId6"/>
    <p:sldId id="266" r:id="rId7"/>
    <p:sldId id="487" r:id="rId8"/>
    <p:sldId id="490" r:id="rId9"/>
    <p:sldId id="541" r:id="rId10"/>
    <p:sldId id="488" r:id="rId11"/>
    <p:sldId id="544" r:id="rId12"/>
    <p:sldId id="558" r:id="rId13"/>
    <p:sldId id="551" r:id="rId14"/>
    <p:sldId id="556" r:id="rId15"/>
    <p:sldId id="559" r:id="rId16"/>
    <p:sldId id="268" r:id="rId17"/>
    <p:sldId id="552" r:id="rId18"/>
    <p:sldId id="553" r:id="rId19"/>
    <p:sldId id="554" r:id="rId20"/>
    <p:sldId id="555" r:id="rId21"/>
    <p:sldId id="557" r:id="rId22"/>
    <p:sldId id="483" r:id="rId23"/>
    <p:sldId id="550" r:id="rId24"/>
    <p:sldId id="269" r:id="rId25"/>
    <p:sldId id="565" r:id="rId26"/>
    <p:sldId id="542" r:id="rId27"/>
    <p:sldId id="270" r:id="rId28"/>
    <p:sldId id="271" r:id="rId29"/>
    <p:sldId id="545" r:id="rId30"/>
    <p:sldId id="564" r:id="rId31"/>
    <p:sldId id="264" r:id="rId32"/>
    <p:sldId id="265" r:id="rId33"/>
    <p:sldId id="484" r:id="rId34"/>
    <p:sldId id="485" r:id="rId35"/>
    <p:sldId id="540" r:id="rId36"/>
    <p:sldId id="482" r:id="rId37"/>
    <p:sldId id="546" r:id="rId38"/>
    <p:sldId id="547" r:id="rId39"/>
    <p:sldId id="350" r:id="rId40"/>
    <p:sldId id="279" r:id="rId41"/>
    <p:sldId id="562" r:id="rId42"/>
    <p:sldId id="563" r:id="rId43"/>
    <p:sldId id="486" r:id="rId44"/>
    <p:sldId id="543" r:id="rId45"/>
    <p:sldId id="560" r:id="rId46"/>
    <p:sldId id="54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hishek Dey" initials="AD" lastIdx="1" clrIdx="0">
    <p:extLst>
      <p:ext uri="{19B8F6BF-5375-455C-9EA6-DF929625EA0E}">
        <p15:presenceInfo xmlns:p15="http://schemas.microsoft.com/office/powerpoint/2012/main" userId="3f95c522fecf89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sorterViewPr>
    <p:cViewPr>
      <p:scale>
        <a:sx n="100" d="100"/>
        <a:sy n="100" d="100"/>
      </p:scale>
      <p:origin x="0" y="-13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deshna Mitra" userId="0b8b3bf7a93a30b1" providerId="LiveId" clId="{15D636E2-59DD-4397-91E1-ECFFC1023551}"/>
    <pc:docChg chg="undo redo custSel addSld delSld modSld sldOrd">
      <pc:chgData name="Sudeshna Mitra" userId="0b8b3bf7a93a30b1" providerId="LiveId" clId="{15D636E2-59DD-4397-91E1-ECFFC1023551}" dt="2023-03-16T03:26:11.808" v="227" actId="20577"/>
      <pc:docMkLst>
        <pc:docMk/>
      </pc:docMkLst>
      <pc:sldChg chg="ord">
        <pc:chgData name="Sudeshna Mitra" userId="0b8b3bf7a93a30b1" providerId="LiveId" clId="{15D636E2-59DD-4397-91E1-ECFFC1023551}" dt="2023-03-16T02:09:34.994" v="22"/>
        <pc:sldMkLst>
          <pc:docMk/>
          <pc:sldMk cId="1276786337" sldId="268"/>
        </pc:sldMkLst>
      </pc:sldChg>
      <pc:sldChg chg="ord">
        <pc:chgData name="Sudeshna Mitra" userId="0b8b3bf7a93a30b1" providerId="LiveId" clId="{15D636E2-59DD-4397-91E1-ECFFC1023551}" dt="2023-03-16T02:23:13.955" v="137"/>
        <pc:sldMkLst>
          <pc:docMk/>
          <pc:sldMk cId="0" sldId="482"/>
        </pc:sldMkLst>
      </pc:sldChg>
      <pc:sldChg chg="ord">
        <pc:chgData name="Sudeshna Mitra" userId="0b8b3bf7a93a30b1" providerId="LiveId" clId="{15D636E2-59DD-4397-91E1-ECFFC1023551}" dt="2023-03-16T02:16:56.738" v="93"/>
        <pc:sldMkLst>
          <pc:docMk/>
          <pc:sldMk cId="3597983753" sldId="483"/>
        </pc:sldMkLst>
      </pc:sldChg>
      <pc:sldChg chg="ord">
        <pc:chgData name="Sudeshna Mitra" userId="0b8b3bf7a93a30b1" providerId="LiveId" clId="{15D636E2-59DD-4397-91E1-ECFFC1023551}" dt="2023-03-16T02:21:23.959" v="132"/>
        <pc:sldMkLst>
          <pc:docMk/>
          <pc:sldMk cId="1295518433" sldId="486"/>
        </pc:sldMkLst>
      </pc:sldChg>
      <pc:sldChg chg="modSp mod">
        <pc:chgData name="Sudeshna Mitra" userId="0b8b3bf7a93a30b1" providerId="LiveId" clId="{15D636E2-59DD-4397-91E1-ECFFC1023551}" dt="2023-03-16T03:08:18.809" v="178" actId="20577"/>
        <pc:sldMkLst>
          <pc:docMk/>
          <pc:sldMk cId="658008610" sldId="487"/>
        </pc:sldMkLst>
        <pc:spChg chg="mod">
          <ac:chgData name="Sudeshna Mitra" userId="0b8b3bf7a93a30b1" providerId="LiveId" clId="{15D636E2-59DD-4397-91E1-ECFFC1023551}" dt="2023-03-16T03:08:18.809" v="178" actId="20577"/>
          <ac:spMkLst>
            <pc:docMk/>
            <pc:sldMk cId="658008610" sldId="487"/>
            <ac:spMk id="3" creationId="{9C764D10-E34F-B248-0E7A-7563B625BB7B}"/>
          </ac:spMkLst>
        </pc:spChg>
      </pc:sldChg>
      <pc:sldChg chg="modSp mod">
        <pc:chgData name="Sudeshna Mitra" userId="0b8b3bf7a93a30b1" providerId="LiveId" clId="{15D636E2-59DD-4397-91E1-ECFFC1023551}" dt="2023-03-16T02:08:34.957" v="20" actId="6549"/>
        <pc:sldMkLst>
          <pc:docMk/>
          <pc:sldMk cId="3797748163" sldId="490"/>
        </pc:sldMkLst>
        <pc:spChg chg="mod">
          <ac:chgData name="Sudeshna Mitra" userId="0b8b3bf7a93a30b1" providerId="LiveId" clId="{15D636E2-59DD-4397-91E1-ECFFC1023551}" dt="2023-03-16T02:08:34.957" v="20" actId="6549"/>
          <ac:spMkLst>
            <pc:docMk/>
            <pc:sldMk cId="3797748163" sldId="490"/>
            <ac:spMk id="3" creationId="{9C764D10-E34F-B248-0E7A-7563B625BB7B}"/>
          </ac:spMkLst>
        </pc:spChg>
      </pc:sldChg>
      <pc:sldChg chg="modSp mod">
        <pc:chgData name="Sudeshna Mitra" userId="0b8b3bf7a93a30b1" providerId="LiveId" clId="{15D636E2-59DD-4397-91E1-ECFFC1023551}" dt="2023-03-16T02:08:30.287" v="16" actId="20577"/>
        <pc:sldMkLst>
          <pc:docMk/>
          <pc:sldMk cId="89647156" sldId="541"/>
        </pc:sldMkLst>
        <pc:spChg chg="mod">
          <ac:chgData name="Sudeshna Mitra" userId="0b8b3bf7a93a30b1" providerId="LiveId" clId="{15D636E2-59DD-4397-91E1-ECFFC1023551}" dt="2023-03-16T02:08:30.287" v="16" actId="20577"/>
          <ac:spMkLst>
            <pc:docMk/>
            <pc:sldMk cId="89647156" sldId="541"/>
            <ac:spMk id="3" creationId="{9C764D10-E34F-B248-0E7A-7563B625BB7B}"/>
          </ac:spMkLst>
        </pc:spChg>
      </pc:sldChg>
      <pc:sldChg chg="ord">
        <pc:chgData name="Sudeshna Mitra" userId="0b8b3bf7a93a30b1" providerId="LiveId" clId="{15D636E2-59DD-4397-91E1-ECFFC1023551}" dt="2023-03-16T02:21:37.550" v="134"/>
        <pc:sldMkLst>
          <pc:docMk/>
          <pc:sldMk cId="503539254" sldId="543"/>
        </pc:sldMkLst>
      </pc:sldChg>
      <pc:sldChg chg="modSp mod">
        <pc:chgData name="Sudeshna Mitra" userId="0b8b3bf7a93a30b1" providerId="LiveId" clId="{15D636E2-59DD-4397-91E1-ECFFC1023551}" dt="2023-03-16T03:10:06.548" v="194" actId="20577"/>
        <pc:sldMkLst>
          <pc:docMk/>
          <pc:sldMk cId="1259656061" sldId="544"/>
        </pc:sldMkLst>
        <pc:spChg chg="mod">
          <ac:chgData name="Sudeshna Mitra" userId="0b8b3bf7a93a30b1" providerId="LiveId" clId="{15D636E2-59DD-4397-91E1-ECFFC1023551}" dt="2023-03-16T03:10:06.548" v="194" actId="20577"/>
          <ac:spMkLst>
            <pc:docMk/>
            <pc:sldMk cId="1259656061" sldId="544"/>
            <ac:spMk id="3" creationId="{9C764D10-E34F-B248-0E7A-7563B625BB7B}"/>
          </ac:spMkLst>
        </pc:spChg>
      </pc:sldChg>
      <pc:sldChg chg="ord">
        <pc:chgData name="Sudeshna Mitra" userId="0b8b3bf7a93a30b1" providerId="LiveId" clId="{15D636E2-59DD-4397-91E1-ECFFC1023551}" dt="2023-03-16T02:23:36.447" v="141"/>
        <pc:sldMkLst>
          <pc:docMk/>
          <pc:sldMk cId="1812904744" sldId="546"/>
        </pc:sldMkLst>
      </pc:sldChg>
      <pc:sldChg chg="ord">
        <pc:chgData name="Sudeshna Mitra" userId="0b8b3bf7a93a30b1" providerId="LiveId" clId="{15D636E2-59DD-4397-91E1-ECFFC1023551}" dt="2023-03-16T02:23:48.754" v="143"/>
        <pc:sldMkLst>
          <pc:docMk/>
          <pc:sldMk cId="3121021025" sldId="547"/>
        </pc:sldMkLst>
      </pc:sldChg>
      <pc:sldChg chg="addSp delSp modSp mod">
        <pc:chgData name="Sudeshna Mitra" userId="0b8b3bf7a93a30b1" providerId="LiveId" clId="{15D636E2-59DD-4397-91E1-ECFFC1023551}" dt="2023-03-16T03:26:11.808" v="227" actId="20577"/>
        <pc:sldMkLst>
          <pc:docMk/>
          <pc:sldMk cId="186505425" sldId="559"/>
        </pc:sldMkLst>
        <pc:spChg chg="mod">
          <ac:chgData name="Sudeshna Mitra" userId="0b8b3bf7a93a30b1" providerId="LiveId" clId="{15D636E2-59DD-4397-91E1-ECFFC1023551}" dt="2023-03-16T03:26:11.808" v="227" actId="20577"/>
          <ac:spMkLst>
            <pc:docMk/>
            <pc:sldMk cId="186505425" sldId="559"/>
            <ac:spMk id="2" creationId="{A28D44E1-1304-E422-13B6-BDC0F846ECC7}"/>
          </ac:spMkLst>
        </pc:spChg>
        <pc:picChg chg="add del mod">
          <ac:chgData name="Sudeshna Mitra" userId="0b8b3bf7a93a30b1" providerId="LiveId" clId="{15D636E2-59DD-4397-91E1-ECFFC1023551}" dt="2023-03-16T03:24:04.699" v="199" actId="931"/>
          <ac:picMkLst>
            <pc:docMk/>
            <pc:sldMk cId="186505425" sldId="559"/>
            <ac:picMk id="4" creationId="{B4BCA820-D68F-45B2-9301-0393386BAB9A}"/>
          </ac:picMkLst>
        </pc:picChg>
        <pc:picChg chg="add mod">
          <ac:chgData name="Sudeshna Mitra" userId="0b8b3bf7a93a30b1" providerId="LiveId" clId="{15D636E2-59DD-4397-91E1-ECFFC1023551}" dt="2023-03-16T03:25:33.357" v="205" actId="1076"/>
          <ac:picMkLst>
            <pc:docMk/>
            <pc:sldMk cId="186505425" sldId="559"/>
            <ac:picMk id="6" creationId="{7B485EDF-1B33-08D6-445F-C0B7E94B4041}"/>
          </ac:picMkLst>
        </pc:picChg>
      </pc:sldChg>
      <pc:sldChg chg="ord">
        <pc:chgData name="Sudeshna Mitra" userId="0b8b3bf7a93a30b1" providerId="LiveId" clId="{15D636E2-59DD-4397-91E1-ECFFC1023551}" dt="2023-03-16T02:20:50.339" v="130"/>
        <pc:sldMkLst>
          <pc:docMk/>
          <pc:sldMk cId="3290688463" sldId="560"/>
        </pc:sldMkLst>
      </pc:sldChg>
      <pc:sldChg chg="del">
        <pc:chgData name="Sudeshna Mitra" userId="0b8b3bf7a93a30b1" providerId="LiveId" clId="{15D636E2-59DD-4397-91E1-ECFFC1023551}" dt="2023-03-16T02:22:13.277" v="135" actId="47"/>
        <pc:sldMkLst>
          <pc:docMk/>
          <pc:sldMk cId="266021629" sldId="561"/>
        </pc:sldMkLst>
      </pc:sldChg>
      <pc:sldChg chg="addSp delSp modSp new mod ord">
        <pc:chgData name="Sudeshna Mitra" userId="0b8b3bf7a93a30b1" providerId="LiveId" clId="{15D636E2-59DD-4397-91E1-ECFFC1023551}" dt="2023-03-16T03:12:30.667" v="197" actId="1076"/>
        <pc:sldMkLst>
          <pc:docMk/>
          <pc:sldMk cId="905381472" sldId="564"/>
        </pc:sldMkLst>
        <pc:spChg chg="mod">
          <ac:chgData name="Sudeshna Mitra" userId="0b8b3bf7a93a30b1" providerId="LiveId" clId="{15D636E2-59DD-4397-91E1-ECFFC1023551}" dt="2023-03-16T03:12:01.872" v="195" actId="1076"/>
          <ac:spMkLst>
            <pc:docMk/>
            <pc:sldMk cId="905381472" sldId="564"/>
            <ac:spMk id="2" creationId="{2009AF8A-0597-F49A-A8B5-614F20F23A9B}"/>
          </ac:spMkLst>
        </pc:spChg>
        <pc:spChg chg="add del">
          <ac:chgData name="Sudeshna Mitra" userId="0b8b3bf7a93a30b1" providerId="LiveId" clId="{15D636E2-59DD-4397-91E1-ECFFC1023551}" dt="2023-03-16T02:12:34.169" v="30" actId="931"/>
          <ac:spMkLst>
            <pc:docMk/>
            <pc:sldMk cId="905381472" sldId="564"/>
            <ac:spMk id="3" creationId="{8E4082B3-D9A1-FC5F-7503-BCDB5A9B05C3}"/>
          </ac:spMkLst>
        </pc:spChg>
        <pc:picChg chg="add del mod">
          <ac:chgData name="Sudeshna Mitra" userId="0b8b3bf7a93a30b1" providerId="LiveId" clId="{15D636E2-59DD-4397-91E1-ECFFC1023551}" dt="2023-03-16T02:12:04.561" v="29" actId="931"/>
          <ac:picMkLst>
            <pc:docMk/>
            <pc:sldMk cId="905381472" sldId="564"/>
            <ac:picMk id="5" creationId="{D9E07663-AF96-B732-0D45-AF9658501377}"/>
          </ac:picMkLst>
        </pc:picChg>
        <pc:picChg chg="add mod">
          <ac:chgData name="Sudeshna Mitra" userId="0b8b3bf7a93a30b1" providerId="LiveId" clId="{15D636E2-59DD-4397-91E1-ECFFC1023551}" dt="2023-03-16T03:12:26.845" v="196" actId="1076"/>
          <ac:picMkLst>
            <pc:docMk/>
            <pc:sldMk cId="905381472" sldId="564"/>
            <ac:picMk id="7" creationId="{06599C0F-C0B9-5390-4C21-7499A72CE596}"/>
          </ac:picMkLst>
        </pc:picChg>
        <pc:picChg chg="add mod">
          <ac:chgData name="Sudeshna Mitra" userId="0b8b3bf7a93a30b1" providerId="LiveId" clId="{15D636E2-59DD-4397-91E1-ECFFC1023551}" dt="2023-03-16T03:12:30.667" v="197" actId="1076"/>
          <ac:picMkLst>
            <pc:docMk/>
            <pc:sldMk cId="905381472" sldId="564"/>
            <ac:picMk id="9" creationId="{CE9D9F73-795D-0C83-19F9-B6A89FAF51E8}"/>
          </ac:picMkLst>
        </pc:picChg>
      </pc:sldChg>
      <pc:sldChg chg="addSp delSp modSp new mod ord">
        <pc:chgData name="Sudeshna Mitra" userId="0b8b3bf7a93a30b1" providerId="LiveId" clId="{15D636E2-59DD-4397-91E1-ECFFC1023551}" dt="2023-03-16T02:18:58.255" v="124"/>
        <pc:sldMkLst>
          <pc:docMk/>
          <pc:sldMk cId="572818521" sldId="565"/>
        </pc:sldMkLst>
        <pc:spChg chg="mod">
          <ac:chgData name="Sudeshna Mitra" userId="0b8b3bf7a93a30b1" providerId="LiveId" clId="{15D636E2-59DD-4397-91E1-ECFFC1023551}" dt="2023-03-16T02:18:39.587" v="122" actId="20577"/>
          <ac:spMkLst>
            <pc:docMk/>
            <pc:sldMk cId="572818521" sldId="565"/>
            <ac:spMk id="2" creationId="{F9FA632E-B92F-5358-4475-827712503ECF}"/>
          </ac:spMkLst>
        </pc:spChg>
        <pc:spChg chg="del">
          <ac:chgData name="Sudeshna Mitra" userId="0b8b3bf7a93a30b1" providerId="LiveId" clId="{15D636E2-59DD-4397-91E1-ECFFC1023551}" dt="2023-03-16T02:18:06.902" v="95" actId="931"/>
          <ac:spMkLst>
            <pc:docMk/>
            <pc:sldMk cId="572818521" sldId="565"/>
            <ac:spMk id="3" creationId="{1E10E08E-7CF0-9D84-9F67-699A97D4AE0A}"/>
          </ac:spMkLst>
        </pc:spChg>
        <pc:picChg chg="add mod">
          <ac:chgData name="Sudeshna Mitra" userId="0b8b3bf7a93a30b1" providerId="LiveId" clId="{15D636E2-59DD-4397-91E1-ECFFC1023551}" dt="2023-03-16T02:18:21.735" v="97" actId="14100"/>
          <ac:picMkLst>
            <pc:docMk/>
            <pc:sldMk cId="572818521" sldId="565"/>
            <ac:picMk id="5" creationId="{99C77543-6DF5-835E-5744-289F98D007F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bhishek\Desktop\NAAC%20PPTS\IQAC\Seminar_Ch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Sheet1!$F$4</c:f>
              <c:strCache>
                <c:ptCount val="1"/>
                <c:pt idx="0">
                  <c:v>Total No. of Seminars/ Webinars/conferences/workshops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Sheet1!$E$5:$E$10</c:f>
              <c:strCache>
                <c:ptCount val="6"/>
                <c:pt idx="0">
                  <c:v>2017-18</c:v>
                </c:pt>
                <c:pt idx="1">
                  <c:v>2018-19</c:v>
                </c:pt>
                <c:pt idx="2">
                  <c:v>2019-20</c:v>
                </c:pt>
                <c:pt idx="3">
                  <c:v>2020-21</c:v>
                </c:pt>
                <c:pt idx="4">
                  <c:v>2021-22</c:v>
                </c:pt>
                <c:pt idx="5">
                  <c:v>2022-23</c:v>
                </c:pt>
              </c:strCache>
            </c:strRef>
          </c:cat>
          <c:val>
            <c:numRef>
              <c:f>Sheet1!$F$5:$F$10</c:f>
              <c:numCache>
                <c:formatCode>General</c:formatCode>
                <c:ptCount val="6"/>
                <c:pt idx="0">
                  <c:v>33</c:v>
                </c:pt>
                <c:pt idx="1">
                  <c:v>47</c:v>
                </c:pt>
                <c:pt idx="2">
                  <c:v>39</c:v>
                </c:pt>
                <c:pt idx="3">
                  <c:v>81</c:v>
                </c:pt>
                <c:pt idx="4">
                  <c:v>102</c:v>
                </c:pt>
                <c:pt idx="5">
                  <c:v>114</c:v>
                </c:pt>
              </c:numCache>
            </c:numRef>
          </c:val>
          <c:extLst>
            <c:ext xmlns:c16="http://schemas.microsoft.com/office/drawing/2014/chart" uri="{C3380CC4-5D6E-409C-BE32-E72D297353CC}">
              <c16:uniqueId val="{00000000-1A31-467E-BC29-8B5C3424B7E4}"/>
            </c:ext>
          </c:extLst>
        </c:ser>
        <c:dLbls>
          <c:dLblPos val="outEnd"/>
          <c:showLegendKey val="0"/>
          <c:showVal val="1"/>
          <c:showCatName val="0"/>
          <c:showSerName val="0"/>
          <c:showPercent val="0"/>
          <c:showBubbleSize val="0"/>
        </c:dLbls>
        <c:gapWidth val="219"/>
        <c:overlap val="-27"/>
        <c:axId val="1692637951"/>
        <c:axId val="1693707583"/>
      </c:barChart>
      <c:catAx>
        <c:axId val="1692637951"/>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800">
                    <a:latin typeface="Times New Roman" panose="02020603050405020304" pitchFamily="18" charset="0"/>
                    <a:cs typeface="Times New Roman" panose="02020603050405020304" pitchFamily="18" charset="0"/>
                  </a:rPr>
                  <a:t>Academic</a:t>
                </a:r>
                <a:r>
                  <a:rPr lang="en-IN" sz="1800" baseline="0">
                    <a:latin typeface="Times New Roman" panose="02020603050405020304" pitchFamily="18" charset="0"/>
                    <a:cs typeface="Times New Roman" panose="02020603050405020304" pitchFamily="18" charset="0"/>
                  </a:rPr>
                  <a:t> Session</a:t>
                </a:r>
                <a:endParaRPr lang="en-IN" sz="1800">
                  <a:latin typeface="Times New Roman" panose="02020603050405020304" pitchFamily="18" charset="0"/>
                  <a:cs typeface="Times New Roman" panose="02020603050405020304" pitchFamily="18" charset="0"/>
                </a:endParaRPr>
              </a:p>
            </c:rich>
          </c:tx>
          <c:layout>
            <c:manualLayout>
              <c:xMode val="edge"/>
              <c:yMode val="edge"/>
              <c:x val="0.40619952554007671"/>
              <c:y val="0.933365463611353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693707583"/>
        <c:crosses val="autoZero"/>
        <c:auto val="1"/>
        <c:lblAlgn val="ctr"/>
        <c:lblOffset val="100"/>
        <c:noMultiLvlLbl val="0"/>
      </c:catAx>
      <c:valAx>
        <c:axId val="1693707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6926379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Students</c:v>
                </c:pt>
              </c:strCache>
            </c:strRef>
          </c:tx>
          <c:invertIfNegative val="0"/>
          <c:cat>
            <c:strRef>
              <c:f>Sheet1!$A$2:$A$6</c:f>
              <c:strCache>
                <c:ptCount val="5"/>
                <c:pt idx="0">
                  <c:v>2021-22</c:v>
                </c:pt>
                <c:pt idx="1">
                  <c:v>2020-21</c:v>
                </c:pt>
                <c:pt idx="2">
                  <c:v>2019-20</c:v>
                </c:pt>
                <c:pt idx="3">
                  <c:v>2018-19</c:v>
                </c:pt>
                <c:pt idx="4">
                  <c:v>2017-18</c:v>
                </c:pt>
              </c:strCache>
            </c:strRef>
          </c:cat>
          <c:val>
            <c:numRef>
              <c:f>Sheet1!$B$2:$B$6</c:f>
              <c:numCache>
                <c:formatCode>General</c:formatCode>
                <c:ptCount val="5"/>
                <c:pt idx="0">
                  <c:v>671</c:v>
                </c:pt>
                <c:pt idx="1">
                  <c:v>397</c:v>
                </c:pt>
                <c:pt idx="2">
                  <c:v>394</c:v>
                </c:pt>
                <c:pt idx="3">
                  <c:v>359</c:v>
                </c:pt>
                <c:pt idx="4">
                  <c:v>346</c:v>
                </c:pt>
              </c:numCache>
            </c:numRef>
          </c:val>
          <c:extLst>
            <c:ext xmlns:c16="http://schemas.microsoft.com/office/drawing/2014/chart" uri="{C3380CC4-5D6E-409C-BE32-E72D297353CC}">
              <c16:uniqueId val="{00000000-C8CD-4EED-B575-18F67EB3F662}"/>
            </c:ext>
          </c:extLst>
        </c:ser>
        <c:ser>
          <c:idx val="1"/>
          <c:order val="1"/>
          <c:tx>
            <c:strRef>
              <c:f>Sheet1!$C$1</c:f>
              <c:strCache>
                <c:ptCount val="1"/>
                <c:pt idx="0">
                  <c:v>Teachers</c:v>
                </c:pt>
              </c:strCache>
            </c:strRef>
          </c:tx>
          <c:invertIfNegative val="0"/>
          <c:cat>
            <c:strRef>
              <c:f>Sheet1!$A$2:$A$6</c:f>
              <c:strCache>
                <c:ptCount val="5"/>
                <c:pt idx="0">
                  <c:v>2021-22</c:v>
                </c:pt>
                <c:pt idx="1">
                  <c:v>2020-21</c:v>
                </c:pt>
                <c:pt idx="2">
                  <c:v>2019-20</c:v>
                </c:pt>
                <c:pt idx="3">
                  <c:v>2018-19</c:v>
                </c:pt>
                <c:pt idx="4">
                  <c:v>2017-18</c:v>
                </c:pt>
              </c:strCache>
            </c:strRef>
          </c:cat>
          <c:val>
            <c:numRef>
              <c:f>Sheet1!$C$2:$C$6</c:f>
              <c:numCache>
                <c:formatCode>General</c:formatCode>
                <c:ptCount val="5"/>
                <c:pt idx="0">
                  <c:v>87</c:v>
                </c:pt>
                <c:pt idx="1">
                  <c:v>80</c:v>
                </c:pt>
                <c:pt idx="2">
                  <c:v>0</c:v>
                </c:pt>
                <c:pt idx="3">
                  <c:v>0</c:v>
                </c:pt>
                <c:pt idx="4">
                  <c:v>0</c:v>
                </c:pt>
              </c:numCache>
            </c:numRef>
          </c:val>
          <c:extLst>
            <c:ext xmlns:c16="http://schemas.microsoft.com/office/drawing/2014/chart" uri="{C3380CC4-5D6E-409C-BE32-E72D297353CC}">
              <c16:uniqueId val="{00000001-C8CD-4EED-B575-18F67EB3F662}"/>
            </c:ext>
          </c:extLst>
        </c:ser>
        <c:ser>
          <c:idx val="2"/>
          <c:order val="2"/>
          <c:tx>
            <c:strRef>
              <c:f>Sheet1!$D$1</c:f>
              <c:strCache>
                <c:ptCount val="1"/>
                <c:pt idx="0">
                  <c:v>Alumni</c:v>
                </c:pt>
              </c:strCache>
            </c:strRef>
          </c:tx>
          <c:invertIfNegative val="0"/>
          <c:cat>
            <c:strRef>
              <c:f>Sheet1!$A$2:$A$6</c:f>
              <c:strCache>
                <c:ptCount val="5"/>
                <c:pt idx="0">
                  <c:v>2021-22</c:v>
                </c:pt>
                <c:pt idx="1">
                  <c:v>2020-21</c:v>
                </c:pt>
                <c:pt idx="2">
                  <c:v>2019-20</c:v>
                </c:pt>
                <c:pt idx="3">
                  <c:v>2018-19</c:v>
                </c:pt>
                <c:pt idx="4">
                  <c:v>2017-18</c:v>
                </c:pt>
              </c:strCache>
            </c:strRef>
          </c:cat>
          <c:val>
            <c:numRef>
              <c:f>Sheet1!$D$2:$D$6</c:f>
              <c:numCache>
                <c:formatCode>General</c:formatCode>
                <c:ptCount val="5"/>
                <c:pt idx="0">
                  <c:v>534</c:v>
                </c:pt>
                <c:pt idx="1">
                  <c:v>236</c:v>
                </c:pt>
                <c:pt idx="2">
                  <c:v>0</c:v>
                </c:pt>
                <c:pt idx="3">
                  <c:v>0</c:v>
                </c:pt>
                <c:pt idx="4">
                  <c:v>0</c:v>
                </c:pt>
              </c:numCache>
            </c:numRef>
          </c:val>
          <c:extLst>
            <c:ext xmlns:c16="http://schemas.microsoft.com/office/drawing/2014/chart" uri="{C3380CC4-5D6E-409C-BE32-E72D297353CC}">
              <c16:uniqueId val="{00000002-C8CD-4EED-B575-18F67EB3F662}"/>
            </c:ext>
          </c:extLst>
        </c:ser>
        <c:dLbls>
          <c:showLegendKey val="0"/>
          <c:showVal val="0"/>
          <c:showCatName val="0"/>
          <c:showSerName val="0"/>
          <c:showPercent val="0"/>
          <c:showBubbleSize val="0"/>
        </c:dLbls>
        <c:gapWidth val="150"/>
        <c:axId val="165036416"/>
        <c:axId val="165037952"/>
      </c:barChart>
      <c:catAx>
        <c:axId val="165036416"/>
        <c:scaling>
          <c:orientation val="minMax"/>
        </c:scaling>
        <c:delete val="0"/>
        <c:axPos val="b"/>
        <c:numFmt formatCode="General" sourceLinked="0"/>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en-US"/>
          </a:p>
        </c:txPr>
        <c:crossAx val="165037952"/>
        <c:crosses val="autoZero"/>
        <c:auto val="1"/>
        <c:lblAlgn val="ctr"/>
        <c:lblOffset val="100"/>
        <c:noMultiLvlLbl val="0"/>
      </c:catAx>
      <c:valAx>
        <c:axId val="165037952"/>
        <c:scaling>
          <c:orientation val="minMax"/>
        </c:scaling>
        <c:delete val="0"/>
        <c:axPos val="l"/>
        <c:majorGridlines/>
        <c:numFmt formatCode="General"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en-US"/>
          </a:p>
        </c:txPr>
        <c:crossAx val="165036416"/>
        <c:crosses val="autoZero"/>
        <c:crossBetween val="between"/>
      </c:valAx>
    </c:plotArea>
    <c:legend>
      <c:legendPos val="r"/>
      <c:overlay val="0"/>
      <c:txPr>
        <a:bodyPr/>
        <a:lstStyle/>
        <a:p>
          <a:pPr>
            <a:defRPr>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0A9E9-2874-4EE9-94F0-02B9A6C9C412}" type="doc">
      <dgm:prSet loTypeId="urn:microsoft.com/office/officeart/2005/8/layout/vList3" loCatId="list" qsTypeId="urn:microsoft.com/office/officeart/2005/8/quickstyle/simple1" qsCatId="simple" csTypeId="urn:microsoft.com/office/officeart/2005/8/colors/accent1_2" csCatId="accent1" phldr="1"/>
      <dgm:spPr/>
    </dgm:pt>
    <dgm:pt modelId="{D56071D5-CF5B-4241-A11C-0919CB51B083}">
      <dgm:prSet phldrT="[Text]" custT="1"/>
      <dgm:spPr>
        <a:solidFill>
          <a:schemeClr val="accent1">
            <a:lumMod val="60000"/>
            <a:lumOff val="40000"/>
          </a:schemeClr>
        </a:solidFill>
      </dgm:spPr>
      <dgm:t>
        <a:bodyPr/>
        <a:lstStyle/>
        <a:p>
          <a:r>
            <a:rPr lang="en-IN" sz="2400" b="0" dirty="0">
              <a:solidFill>
                <a:schemeClr val="tx1"/>
              </a:solidFill>
              <a:latin typeface="Times New Roman" panose="02020603050405020304" pitchFamily="18" charset="0"/>
              <a:cs typeface="Times New Roman" panose="02020603050405020304" pitchFamily="18" charset="0"/>
            </a:rPr>
            <a:t>Faculty Development Programmes</a:t>
          </a:r>
        </a:p>
      </dgm:t>
    </dgm:pt>
    <dgm:pt modelId="{5BA000B5-6518-46E5-9615-8AD55D52D49E}" type="parTrans" cxnId="{25767421-2330-439C-BA75-D0AB4C406FEB}">
      <dgm:prSet/>
      <dgm:spPr/>
      <dgm:t>
        <a:bodyPr/>
        <a:lstStyle/>
        <a:p>
          <a:endParaRPr lang="en-IN" sz="2400"/>
        </a:p>
      </dgm:t>
    </dgm:pt>
    <dgm:pt modelId="{DC3A3417-C2F9-487A-BD41-C295DE25113E}" type="sibTrans" cxnId="{25767421-2330-439C-BA75-D0AB4C406FEB}">
      <dgm:prSet/>
      <dgm:spPr/>
      <dgm:t>
        <a:bodyPr/>
        <a:lstStyle/>
        <a:p>
          <a:endParaRPr lang="en-IN" sz="2400"/>
        </a:p>
      </dgm:t>
    </dgm:pt>
    <dgm:pt modelId="{B2E9DA9F-BE1E-4C06-BB18-0ECBBF230AFB}">
      <dgm:prSet phldrT="[Text]" custT="1"/>
      <dgm:spPr>
        <a:solidFill>
          <a:schemeClr val="accent1">
            <a:lumMod val="60000"/>
            <a:lumOff val="40000"/>
          </a:schemeClr>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Online mode of teaching-learning using Skype, Zoom, Google meet</a:t>
          </a:r>
          <a:endParaRPr lang="en-IN" sz="2400" dirty="0">
            <a:solidFill>
              <a:schemeClr val="tx1"/>
            </a:solidFill>
            <a:latin typeface="Times New Roman" panose="02020603050405020304" pitchFamily="18" charset="0"/>
            <a:cs typeface="Times New Roman" panose="02020603050405020304" pitchFamily="18" charset="0"/>
          </a:endParaRPr>
        </a:p>
      </dgm:t>
    </dgm:pt>
    <dgm:pt modelId="{E398898E-37D5-407F-8654-8EDCECD321D3}" type="parTrans" cxnId="{569626DC-0AF7-497C-A1AC-D9CEC8163963}">
      <dgm:prSet/>
      <dgm:spPr/>
      <dgm:t>
        <a:bodyPr/>
        <a:lstStyle/>
        <a:p>
          <a:endParaRPr lang="en-IN" sz="2400"/>
        </a:p>
      </dgm:t>
    </dgm:pt>
    <dgm:pt modelId="{BD625558-68A0-49C9-8079-2617204D020B}" type="sibTrans" cxnId="{569626DC-0AF7-497C-A1AC-D9CEC8163963}">
      <dgm:prSet/>
      <dgm:spPr/>
      <dgm:t>
        <a:bodyPr/>
        <a:lstStyle/>
        <a:p>
          <a:endParaRPr lang="en-IN" sz="2400"/>
        </a:p>
      </dgm:t>
    </dgm:pt>
    <dgm:pt modelId="{E783ECA5-1FDF-49DC-AB7B-F4B3736FF493}">
      <dgm:prSet phldrT="[Text]" custT="1"/>
      <dgm:spPr>
        <a:solidFill>
          <a:schemeClr val="accent1">
            <a:lumMod val="60000"/>
            <a:lumOff val="40000"/>
          </a:schemeClr>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Sharing and uploading of course study materials through LMS</a:t>
          </a:r>
          <a:endParaRPr lang="en-IN" sz="2400" dirty="0">
            <a:solidFill>
              <a:schemeClr val="tx1"/>
            </a:solidFill>
            <a:latin typeface="Times New Roman" panose="02020603050405020304" pitchFamily="18" charset="0"/>
            <a:cs typeface="Times New Roman" panose="02020603050405020304" pitchFamily="18" charset="0"/>
          </a:endParaRPr>
        </a:p>
      </dgm:t>
    </dgm:pt>
    <dgm:pt modelId="{AEAC856D-24A5-47E4-9157-5D0425DEEF05}" type="parTrans" cxnId="{503A29FD-5F84-41BC-8F12-4D1CFADE02F8}">
      <dgm:prSet/>
      <dgm:spPr/>
      <dgm:t>
        <a:bodyPr/>
        <a:lstStyle/>
        <a:p>
          <a:endParaRPr lang="en-IN" sz="2400"/>
        </a:p>
      </dgm:t>
    </dgm:pt>
    <dgm:pt modelId="{AC098060-E073-42E4-AA6F-41B0E4FE8502}" type="sibTrans" cxnId="{503A29FD-5F84-41BC-8F12-4D1CFADE02F8}">
      <dgm:prSet/>
      <dgm:spPr/>
      <dgm:t>
        <a:bodyPr/>
        <a:lstStyle/>
        <a:p>
          <a:endParaRPr lang="en-IN" sz="2400"/>
        </a:p>
      </dgm:t>
    </dgm:pt>
    <dgm:pt modelId="{6EBF1BE7-554B-4975-BA63-3E7B4F2A0F59}">
      <dgm:prSet phldrT="[Text]" custT="1"/>
      <dgm:spPr>
        <a:solidFill>
          <a:schemeClr val="accent1">
            <a:lumMod val="60000"/>
            <a:lumOff val="40000"/>
          </a:schemeClr>
        </a:solidFill>
      </dgm:spPr>
      <dgm:t>
        <a:bodyPr/>
        <a:lstStyle/>
        <a:p>
          <a:r>
            <a:rPr lang="en-IN" sz="2400" b="0" dirty="0">
              <a:solidFill>
                <a:schemeClr val="tx1"/>
              </a:solidFill>
              <a:latin typeface="Times New Roman" panose="02020603050405020304" pitchFamily="18" charset="0"/>
              <a:cs typeface="Times New Roman" panose="02020603050405020304" pitchFamily="18" charset="0"/>
            </a:rPr>
            <a:t>Research Projects and Publications </a:t>
          </a:r>
        </a:p>
      </dgm:t>
    </dgm:pt>
    <dgm:pt modelId="{BF015961-F212-48DB-8FB3-76C2CB1A9243}" type="parTrans" cxnId="{C082087C-0A59-4006-9BF8-9F0891FF7B33}">
      <dgm:prSet/>
      <dgm:spPr/>
      <dgm:t>
        <a:bodyPr/>
        <a:lstStyle/>
        <a:p>
          <a:endParaRPr lang="en-IN" sz="2400"/>
        </a:p>
      </dgm:t>
    </dgm:pt>
    <dgm:pt modelId="{90E73892-34B0-4532-AC4E-A8C22A7371EB}" type="sibTrans" cxnId="{C082087C-0A59-4006-9BF8-9F0891FF7B33}">
      <dgm:prSet/>
      <dgm:spPr/>
      <dgm:t>
        <a:bodyPr/>
        <a:lstStyle/>
        <a:p>
          <a:endParaRPr lang="en-IN" sz="2400"/>
        </a:p>
      </dgm:t>
    </dgm:pt>
    <dgm:pt modelId="{92546A01-B569-412A-AF6C-024EC472970D}">
      <dgm:prSet phldrT="[Text]" custT="1"/>
      <dgm:spPr>
        <a:solidFill>
          <a:schemeClr val="accent1">
            <a:lumMod val="60000"/>
            <a:lumOff val="40000"/>
          </a:schemeClr>
        </a:solidFill>
      </dgm:spPr>
      <dgm:t>
        <a:bodyPr/>
        <a:lstStyle/>
        <a:p>
          <a:r>
            <a:rPr lang="en-IN" sz="2400" b="0" dirty="0">
              <a:solidFill>
                <a:schemeClr val="tx1"/>
              </a:solidFill>
              <a:latin typeface="Times New Roman" panose="02020603050405020304" pitchFamily="18" charset="0"/>
              <a:cs typeface="Times New Roman" panose="02020603050405020304" pitchFamily="18" charset="0"/>
            </a:rPr>
            <a:t>Resource Persons in seminars/ RC/OP</a:t>
          </a:r>
        </a:p>
      </dgm:t>
    </dgm:pt>
    <dgm:pt modelId="{6A1421F5-34B6-4548-A837-CB26300C43BD}" type="parTrans" cxnId="{89B5729F-58DA-4A6A-B9A0-8B7B9351E0F8}">
      <dgm:prSet/>
      <dgm:spPr/>
      <dgm:t>
        <a:bodyPr/>
        <a:lstStyle/>
        <a:p>
          <a:endParaRPr lang="en-IN" sz="2400"/>
        </a:p>
      </dgm:t>
    </dgm:pt>
    <dgm:pt modelId="{7537D6FD-8613-4BC4-899A-B6711CD5AD98}" type="sibTrans" cxnId="{89B5729F-58DA-4A6A-B9A0-8B7B9351E0F8}">
      <dgm:prSet/>
      <dgm:spPr/>
      <dgm:t>
        <a:bodyPr/>
        <a:lstStyle/>
        <a:p>
          <a:endParaRPr lang="en-IN" sz="2400"/>
        </a:p>
      </dgm:t>
    </dgm:pt>
    <dgm:pt modelId="{A8D68B72-76B2-4760-9AD6-13EA93B9C99E}" type="pres">
      <dgm:prSet presAssocID="{9930A9E9-2874-4EE9-94F0-02B9A6C9C412}" presName="linearFlow" presStyleCnt="0">
        <dgm:presLayoutVars>
          <dgm:dir/>
          <dgm:resizeHandles val="exact"/>
        </dgm:presLayoutVars>
      </dgm:prSet>
      <dgm:spPr/>
    </dgm:pt>
    <dgm:pt modelId="{6AD327C0-0967-453D-A823-20378AB33FE3}" type="pres">
      <dgm:prSet presAssocID="{D56071D5-CF5B-4241-A11C-0919CB51B083}" presName="composite" presStyleCnt="0"/>
      <dgm:spPr/>
    </dgm:pt>
    <dgm:pt modelId="{7AFB595E-6E8E-45BA-949E-329243D4536F}" type="pres">
      <dgm:prSet presAssocID="{D56071D5-CF5B-4241-A11C-0919CB51B083}" presName="imgShp" presStyleLbl="fgImgPlace1" presStyleIdx="0" presStyleCnt="5" custLinFactNeighborX="-17997" custLinFactNeighborY="0"/>
      <dgm:spPr>
        <a:solidFill>
          <a:schemeClr val="accent1">
            <a:lumMod val="60000"/>
            <a:lumOff val="40000"/>
          </a:schemeClr>
        </a:solidFill>
      </dgm:spPr>
    </dgm:pt>
    <dgm:pt modelId="{0055D3ED-069A-456F-B235-5AFA32EECAD7}" type="pres">
      <dgm:prSet presAssocID="{D56071D5-CF5B-4241-A11C-0919CB51B083}" presName="txShp" presStyleLbl="node1" presStyleIdx="0" presStyleCnt="5" custScaleX="115186">
        <dgm:presLayoutVars>
          <dgm:bulletEnabled val="1"/>
        </dgm:presLayoutVars>
      </dgm:prSet>
      <dgm:spPr/>
    </dgm:pt>
    <dgm:pt modelId="{44DA0665-6CAC-4EC6-8833-CBB027828A4D}" type="pres">
      <dgm:prSet presAssocID="{DC3A3417-C2F9-487A-BD41-C295DE25113E}" presName="spacing" presStyleCnt="0"/>
      <dgm:spPr/>
    </dgm:pt>
    <dgm:pt modelId="{5A6EDE00-CC27-4360-9FA0-99DFB9DCE897}" type="pres">
      <dgm:prSet presAssocID="{B2E9DA9F-BE1E-4C06-BB18-0ECBBF230AFB}" presName="composite" presStyleCnt="0"/>
      <dgm:spPr/>
    </dgm:pt>
    <dgm:pt modelId="{35630AAB-691B-4725-85B8-4A3CFC2502BD}" type="pres">
      <dgm:prSet presAssocID="{B2E9DA9F-BE1E-4C06-BB18-0ECBBF230AFB}" presName="imgShp" presStyleLbl="fgImgPlace1" presStyleIdx="1" presStyleCnt="5" custLinFactNeighborX="-12460" custLinFactNeighborY="-1384"/>
      <dgm:spPr>
        <a:solidFill>
          <a:schemeClr val="accent1">
            <a:lumMod val="60000"/>
            <a:lumOff val="40000"/>
          </a:schemeClr>
        </a:solidFill>
      </dgm:spPr>
    </dgm:pt>
    <dgm:pt modelId="{3697ED41-70F7-4F87-9C20-43F1E1FA291D}" type="pres">
      <dgm:prSet presAssocID="{B2E9DA9F-BE1E-4C06-BB18-0ECBBF230AFB}" presName="txShp" presStyleLbl="node1" presStyleIdx="1" presStyleCnt="5" custScaleX="115186">
        <dgm:presLayoutVars>
          <dgm:bulletEnabled val="1"/>
        </dgm:presLayoutVars>
      </dgm:prSet>
      <dgm:spPr/>
    </dgm:pt>
    <dgm:pt modelId="{622F8E66-A0FE-498B-8958-B68AD9E44F38}" type="pres">
      <dgm:prSet presAssocID="{BD625558-68A0-49C9-8079-2617204D020B}" presName="spacing" presStyleCnt="0"/>
      <dgm:spPr/>
    </dgm:pt>
    <dgm:pt modelId="{F8F102AD-02F6-4B96-8E2A-17F36CD3759C}" type="pres">
      <dgm:prSet presAssocID="{E783ECA5-1FDF-49DC-AB7B-F4B3736FF493}" presName="composite" presStyleCnt="0"/>
      <dgm:spPr/>
    </dgm:pt>
    <dgm:pt modelId="{E5C7A9F6-A033-4634-9A2A-33924815764D}" type="pres">
      <dgm:prSet presAssocID="{E783ECA5-1FDF-49DC-AB7B-F4B3736FF493}" presName="imgShp" presStyleLbl="fgImgPlace1" presStyleIdx="2" presStyleCnt="5" custLinFactNeighborX="-12460" custLinFactNeighborY="2769"/>
      <dgm:spPr>
        <a:solidFill>
          <a:schemeClr val="accent1">
            <a:lumMod val="60000"/>
            <a:lumOff val="40000"/>
          </a:schemeClr>
        </a:solidFill>
      </dgm:spPr>
    </dgm:pt>
    <dgm:pt modelId="{89F5ACBB-005E-4BA8-A9FB-D6C63466B07C}" type="pres">
      <dgm:prSet presAssocID="{E783ECA5-1FDF-49DC-AB7B-F4B3736FF493}" presName="txShp" presStyleLbl="node1" presStyleIdx="2" presStyleCnt="5" custScaleX="113638">
        <dgm:presLayoutVars>
          <dgm:bulletEnabled val="1"/>
        </dgm:presLayoutVars>
      </dgm:prSet>
      <dgm:spPr/>
    </dgm:pt>
    <dgm:pt modelId="{4DC6A8CA-5510-49C9-A404-D134AF18CFFC}" type="pres">
      <dgm:prSet presAssocID="{AC098060-E073-42E4-AA6F-41B0E4FE8502}" presName="spacing" presStyleCnt="0"/>
      <dgm:spPr/>
    </dgm:pt>
    <dgm:pt modelId="{E9755717-F6AD-475B-894B-4D6FF624665F}" type="pres">
      <dgm:prSet presAssocID="{6EBF1BE7-554B-4975-BA63-3E7B4F2A0F59}" presName="composite" presStyleCnt="0"/>
      <dgm:spPr/>
    </dgm:pt>
    <dgm:pt modelId="{2F1504A6-C071-4226-BC27-9B039C6C9C51}" type="pres">
      <dgm:prSet presAssocID="{6EBF1BE7-554B-4975-BA63-3E7B4F2A0F59}" presName="imgShp" presStyleLbl="fgImgPlace1" presStyleIdx="3" presStyleCnt="5" custLinFactNeighborX="-12459"/>
      <dgm:spPr>
        <a:solidFill>
          <a:schemeClr val="accent1">
            <a:lumMod val="60000"/>
            <a:lumOff val="40000"/>
          </a:schemeClr>
        </a:solidFill>
      </dgm:spPr>
    </dgm:pt>
    <dgm:pt modelId="{3E702320-2C9A-433A-B85A-92E4F5BE3426}" type="pres">
      <dgm:prSet presAssocID="{6EBF1BE7-554B-4975-BA63-3E7B4F2A0F59}" presName="txShp" presStyleLbl="node1" presStyleIdx="3" presStyleCnt="5" custScaleX="112272">
        <dgm:presLayoutVars>
          <dgm:bulletEnabled val="1"/>
        </dgm:presLayoutVars>
      </dgm:prSet>
      <dgm:spPr/>
    </dgm:pt>
    <dgm:pt modelId="{8C4F1696-A3D1-4112-BC36-C9169E7051F3}" type="pres">
      <dgm:prSet presAssocID="{90E73892-34B0-4532-AC4E-A8C22A7371EB}" presName="spacing" presStyleCnt="0"/>
      <dgm:spPr/>
    </dgm:pt>
    <dgm:pt modelId="{D41651FE-C4AF-452E-AB7F-E938C1B3F6E6}" type="pres">
      <dgm:prSet presAssocID="{92546A01-B569-412A-AF6C-024EC472970D}" presName="composite" presStyleCnt="0"/>
      <dgm:spPr/>
    </dgm:pt>
    <dgm:pt modelId="{CB3F9C1E-FFF5-403F-907D-10967F5DE396}" type="pres">
      <dgm:prSet presAssocID="{92546A01-B569-412A-AF6C-024EC472970D}" presName="imgShp" presStyleLbl="fgImgPlace1" presStyleIdx="4" presStyleCnt="5" custLinFactNeighborX="-11075"/>
      <dgm:spPr>
        <a:solidFill>
          <a:schemeClr val="accent1">
            <a:lumMod val="60000"/>
            <a:lumOff val="40000"/>
          </a:schemeClr>
        </a:solidFill>
      </dgm:spPr>
    </dgm:pt>
    <dgm:pt modelId="{F099CA32-EC5C-4D72-B382-A1447A798AD8}" type="pres">
      <dgm:prSet presAssocID="{92546A01-B569-412A-AF6C-024EC472970D}" presName="txShp" presStyleLbl="node1" presStyleIdx="4" presStyleCnt="5" custScaleX="110130">
        <dgm:presLayoutVars>
          <dgm:bulletEnabled val="1"/>
        </dgm:presLayoutVars>
      </dgm:prSet>
      <dgm:spPr/>
    </dgm:pt>
  </dgm:ptLst>
  <dgm:cxnLst>
    <dgm:cxn modelId="{DF344217-AD42-4322-B158-AD164492497E}" type="presOf" srcId="{9930A9E9-2874-4EE9-94F0-02B9A6C9C412}" destId="{A8D68B72-76B2-4760-9AD6-13EA93B9C99E}" srcOrd="0" destOrd="0" presId="urn:microsoft.com/office/officeart/2005/8/layout/vList3"/>
    <dgm:cxn modelId="{25767421-2330-439C-BA75-D0AB4C406FEB}" srcId="{9930A9E9-2874-4EE9-94F0-02B9A6C9C412}" destId="{D56071D5-CF5B-4241-A11C-0919CB51B083}" srcOrd="0" destOrd="0" parTransId="{5BA000B5-6518-46E5-9615-8AD55D52D49E}" sibTransId="{DC3A3417-C2F9-487A-BD41-C295DE25113E}"/>
    <dgm:cxn modelId="{8FB9345F-4506-4A74-96B6-2A66E6DE46A1}" type="presOf" srcId="{E783ECA5-1FDF-49DC-AB7B-F4B3736FF493}" destId="{89F5ACBB-005E-4BA8-A9FB-D6C63466B07C}" srcOrd="0" destOrd="0" presId="urn:microsoft.com/office/officeart/2005/8/layout/vList3"/>
    <dgm:cxn modelId="{1884B853-1AA6-4D7C-BB9F-4B74B49FACBF}" type="presOf" srcId="{92546A01-B569-412A-AF6C-024EC472970D}" destId="{F099CA32-EC5C-4D72-B382-A1447A798AD8}" srcOrd="0" destOrd="0" presId="urn:microsoft.com/office/officeart/2005/8/layout/vList3"/>
    <dgm:cxn modelId="{CC976B74-9FD4-4F3D-A449-E6F5DC6804E9}" type="presOf" srcId="{B2E9DA9F-BE1E-4C06-BB18-0ECBBF230AFB}" destId="{3697ED41-70F7-4F87-9C20-43F1E1FA291D}" srcOrd="0" destOrd="0" presId="urn:microsoft.com/office/officeart/2005/8/layout/vList3"/>
    <dgm:cxn modelId="{C082087C-0A59-4006-9BF8-9F0891FF7B33}" srcId="{9930A9E9-2874-4EE9-94F0-02B9A6C9C412}" destId="{6EBF1BE7-554B-4975-BA63-3E7B4F2A0F59}" srcOrd="3" destOrd="0" parTransId="{BF015961-F212-48DB-8FB3-76C2CB1A9243}" sibTransId="{90E73892-34B0-4532-AC4E-A8C22A7371EB}"/>
    <dgm:cxn modelId="{89B5729F-58DA-4A6A-B9A0-8B7B9351E0F8}" srcId="{9930A9E9-2874-4EE9-94F0-02B9A6C9C412}" destId="{92546A01-B569-412A-AF6C-024EC472970D}" srcOrd="4" destOrd="0" parTransId="{6A1421F5-34B6-4548-A837-CB26300C43BD}" sibTransId="{7537D6FD-8613-4BC4-899A-B6711CD5AD98}"/>
    <dgm:cxn modelId="{B36515A7-3A76-4E40-A148-C8BD537783A6}" type="presOf" srcId="{6EBF1BE7-554B-4975-BA63-3E7B4F2A0F59}" destId="{3E702320-2C9A-433A-B85A-92E4F5BE3426}" srcOrd="0" destOrd="0" presId="urn:microsoft.com/office/officeart/2005/8/layout/vList3"/>
    <dgm:cxn modelId="{569626DC-0AF7-497C-A1AC-D9CEC8163963}" srcId="{9930A9E9-2874-4EE9-94F0-02B9A6C9C412}" destId="{B2E9DA9F-BE1E-4C06-BB18-0ECBBF230AFB}" srcOrd="1" destOrd="0" parTransId="{E398898E-37D5-407F-8654-8EDCECD321D3}" sibTransId="{BD625558-68A0-49C9-8079-2617204D020B}"/>
    <dgm:cxn modelId="{F7C3CFEB-2166-499F-AA90-5FC8708C4F5C}" type="presOf" srcId="{D56071D5-CF5B-4241-A11C-0919CB51B083}" destId="{0055D3ED-069A-456F-B235-5AFA32EECAD7}" srcOrd="0" destOrd="0" presId="urn:microsoft.com/office/officeart/2005/8/layout/vList3"/>
    <dgm:cxn modelId="{503A29FD-5F84-41BC-8F12-4D1CFADE02F8}" srcId="{9930A9E9-2874-4EE9-94F0-02B9A6C9C412}" destId="{E783ECA5-1FDF-49DC-AB7B-F4B3736FF493}" srcOrd="2" destOrd="0" parTransId="{AEAC856D-24A5-47E4-9157-5D0425DEEF05}" sibTransId="{AC098060-E073-42E4-AA6F-41B0E4FE8502}"/>
    <dgm:cxn modelId="{81CD86C4-1C4A-4B9A-9BAB-7CA0106AFF52}" type="presParOf" srcId="{A8D68B72-76B2-4760-9AD6-13EA93B9C99E}" destId="{6AD327C0-0967-453D-A823-20378AB33FE3}" srcOrd="0" destOrd="0" presId="urn:microsoft.com/office/officeart/2005/8/layout/vList3"/>
    <dgm:cxn modelId="{3F4E5756-FC45-4E98-B12C-0D0F0AED7551}" type="presParOf" srcId="{6AD327C0-0967-453D-A823-20378AB33FE3}" destId="{7AFB595E-6E8E-45BA-949E-329243D4536F}" srcOrd="0" destOrd="0" presId="urn:microsoft.com/office/officeart/2005/8/layout/vList3"/>
    <dgm:cxn modelId="{D09BEFC1-C5D9-488F-BECE-BFC8FFAE92A7}" type="presParOf" srcId="{6AD327C0-0967-453D-A823-20378AB33FE3}" destId="{0055D3ED-069A-456F-B235-5AFA32EECAD7}" srcOrd="1" destOrd="0" presId="urn:microsoft.com/office/officeart/2005/8/layout/vList3"/>
    <dgm:cxn modelId="{8233E9F8-22FD-4105-B6DF-B4B2C6A24099}" type="presParOf" srcId="{A8D68B72-76B2-4760-9AD6-13EA93B9C99E}" destId="{44DA0665-6CAC-4EC6-8833-CBB027828A4D}" srcOrd="1" destOrd="0" presId="urn:microsoft.com/office/officeart/2005/8/layout/vList3"/>
    <dgm:cxn modelId="{5D04437C-6E89-4828-B139-3AA14CFFCB6E}" type="presParOf" srcId="{A8D68B72-76B2-4760-9AD6-13EA93B9C99E}" destId="{5A6EDE00-CC27-4360-9FA0-99DFB9DCE897}" srcOrd="2" destOrd="0" presId="urn:microsoft.com/office/officeart/2005/8/layout/vList3"/>
    <dgm:cxn modelId="{559007BF-A45E-47A8-87AB-B62E0DFEE582}" type="presParOf" srcId="{5A6EDE00-CC27-4360-9FA0-99DFB9DCE897}" destId="{35630AAB-691B-4725-85B8-4A3CFC2502BD}" srcOrd="0" destOrd="0" presId="urn:microsoft.com/office/officeart/2005/8/layout/vList3"/>
    <dgm:cxn modelId="{C70E28BD-FAF3-4FDF-9EB8-3E0A82BBDFDC}" type="presParOf" srcId="{5A6EDE00-CC27-4360-9FA0-99DFB9DCE897}" destId="{3697ED41-70F7-4F87-9C20-43F1E1FA291D}" srcOrd="1" destOrd="0" presId="urn:microsoft.com/office/officeart/2005/8/layout/vList3"/>
    <dgm:cxn modelId="{B5073966-E4F2-4E2E-A317-7D9F11BBDA4D}" type="presParOf" srcId="{A8D68B72-76B2-4760-9AD6-13EA93B9C99E}" destId="{622F8E66-A0FE-498B-8958-B68AD9E44F38}" srcOrd="3" destOrd="0" presId="urn:microsoft.com/office/officeart/2005/8/layout/vList3"/>
    <dgm:cxn modelId="{2D4DB425-AE7B-4EA1-9957-79459E632691}" type="presParOf" srcId="{A8D68B72-76B2-4760-9AD6-13EA93B9C99E}" destId="{F8F102AD-02F6-4B96-8E2A-17F36CD3759C}" srcOrd="4" destOrd="0" presId="urn:microsoft.com/office/officeart/2005/8/layout/vList3"/>
    <dgm:cxn modelId="{EEBFEE99-C09F-435B-83B1-E6D086B4514A}" type="presParOf" srcId="{F8F102AD-02F6-4B96-8E2A-17F36CD3759C}" destId="{E5C7A9F6-A033-4634-9A2A-33924815764D}" srcOrd="0" destOrd="0" presId="urn:microsoft.com/office/officeart/2005/8/layout/vList3"/>
    <dgm:cxn modelId="{7FD29A27-D92E-4845-82BC-B09830AD2DDA}" type="presParOf" srcId="{F8F102AD-02F6-4B96-8E2A-17F36CD3759C}" destId="{89F5ACBB-005E-4BA8-A9FB-D6C63466B07C}" srcOrd="1" destOrd="0" presId="urn:microsoft.com/office/officeart/2005/8/layout/vList3"/>
    <dgm:cxn modelId="{7CB4FE5B-10EC-49F7-8869-E1F62A18176B}" type="presParOf" srcId="{A8D68B72-76B2-4760-9AD6-13EA93B9C99E}" destId="{4DC6A8CA-5510-49C9-A404-D134AF18CFFC}" srcOrd="5" destOrd="0" presId="urn:microsoft.com/office/officeart/2005/8/layout/vList3"/>
    <dgm:cxn modelId="{2CDFC816-7F3D-41D4-9905-2BAB730D52D6}" type="presParOf" srcId="{A8D68B72-76B2-4760-9AD6-13EA93B9C99E}" destId="{E9755717-F6AD-475B-894B-4D6FF624665F}" srcOrd="6" destOrd="0" presId="urn:microsoft.com/office/officeart/2005/8/layout/vList3"/>
    <dgm:cxn modelId="{5DB228E1-7D47-4207-8544-258976B2508E}" type="presParOf" srcId="{E9755717-F6AD-475B-894B-4D6FF624665F}" destId="{2F1504A6-C071-4226-BC27-9B039C6C9C51}" srcOrd="0" destOrd="0" presId="urn:microsoft.com/office/officeart/2005/8/layout/vList3"/>
    <dgm:cxn modelId="{2341698B-D2DF-43F5-8736-1560EDCFF9EC}" type="presParOf" srcId="{E9755717-F6AD-475B-894B-4D6FF624665F}" destId="{3E702320-2C9A-433A-B85A-92E4F5BE3426}" srcOrd="1" destOrd="0" presId="urn:microsoft.com/office/officeart/2005/8/layout/vList3"/>
    <dgm:cxn modelId="{AC48AED5-4031-4F51-97D5-7F55D23AEF27}" type="presParOf" srcId="{A8D68B72-76B2-4760-9AD6-13EA93B9C99E}" destId="{8C4F1696-A3D1-4112-BC36-C9169E7051F3}" srcOrd="7" destOrd="0" presId="urn:microsoft.com/office/officeart/2005/8/layout/vList3"/>
    <dgm:cxn modelId="{073C03C9-BC92-40C1-BE64-13FBE6D81087}" type="presParOf" srcId="{A8D68B72-76B2-4760-9AD6-13EA93B9C99E}" destId="{D41651FE-C4AF-452E-AB7F-E938C1B3F6E6}" srcOrd="8" destOrd="0" presId="urn:microsoft.com/office/officeart/2005/8/layout/vList3"/>
    <dgm:cxn modelId="{17363D89-5251-42DD-BB6B-D19D2753A568}" type="presParOf" srcId="{D41651FE-C4AF-452E-AB7F-E938C1B3F6E6}" destId="{CB3F9C1E-FFF5-403F-907D-10967F5DE396}" srcOrd="0" destOrd="0" presId="urn:microsoft.com/office/officeart/2005/8/layout/vList3"/>
    <dgm:cxn modelId="{2AB4635D-A44F-4533-8C9F-7ADA38E4AABD}" type="presParOf" srcId="{D41651FE-C4AF-452E-AB7F-E938C1B3F6E6}" destId="{F099CA32-EC5C-4D72-B382-A1447A798AD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23BEDB-3C1F-408C-BD54-0DF9468CCB26}" type="doc">
      <dgm:prSet loTypeId="urn:microsoft.com/office/officeart/2005/8/layout/matrix1" loCatId="matrix" qsTypeId="urn:microsoft.com/office/officeart/2005/8/quickstyle/simple2" qsCatId="simple" csTypeId="urn:microsoft.com/office/officeart/2005/8/colors/colorful5" csCatId="colorful" phldr="1"/>
      <dgm:spPr/>
      <dgm:t>
        <a:bodyPr/>
        <a:lstStyle/>
        <a:p>
          <a:endParaRPr lang="en-US"/>
        </a:p>
      </dgm:t>
    </dgm:pt>
    <dgm:pt modelId="{DE14C76F-6F08-455A-9DE6-863642700F9A}">
      <dgm:prSet phldrT="[Text]"/>
      <dgm:spPr/>
      <dgm:t>
        <a:bodyPr/>
        <a:lstStyle/>
        <a:p>
          <a:r>
            <a:rPr lang="en-US" dirty="0">
              <a:latin typeface="Times New Roman" panose="02020603050405020304" pitchFamily="18" charset="0"/>
              <a:cs typeface="Times New Roman" panose="02020603050405020304" pitchFamily="18" charset="0"/>
            </a:rPr>
            <a:t>FEEDBACK</a:t>
          </a:r>
        </a:p>
      </dgm:t>
    </dgm:pt>
    <dgm:pt modelId="{F80A019A-3F50-468B-8C48-B34EE8372681}" type="parTrans" cxnId="{E75CF7B5-D666-44B4-A354-3CD68365ABE4}">
      <dgm:prSet/>
      <dgm:spPr/>
      <dgm:t>
        <a:bodyPr/>
        <a:lstStyle/>
        <a:p>
          <a:endParaRPr lang="en-US"/>
        </a:p>
      </dgm:t>
    </dgm:pt>
    <dgm:pt modelId="{57BA06AD-DB40-462C-A0DA-1F00F4804BD8}" type="sibTrans" cxnId="{E75CF7B5-D666-44B4-A354-3CD68365ABE4}">
      <dgm:prSet/>
      <dgm:spPr/>
      <dgm:t>
        <a:bodyPr/>
        <a:lstStyle/>
        <a:p>
          <a:endParaRPr lang="en-US"/>
        </a:p>
      </dgm:t>
    </dgm:pt>
    <dgm:pt modelId="{8C400E75-2CAE-42EE-889A-5E22D116BEFB}">
      <dgm:prSet phldrT="[Text]" custT="1"/>
      <dgm:spPr/>
      <dgm:t>
        <a:bodyPr/>
        <a:lstStyle/>
        <a:p>
          <a:r>
            <a:rPr lang="en-US" sz="4000" dirty="0">
              <a:latin typeface="Times New Roman" panose="02020603050405020304" pitchFamily="18" charset="0"/>
              <a:cs typeface="Times New Roman" panose="02020603050405020304" pitchFamily="18" charset="0"/>
            </a:rPr>
            <a:t>STUDENTS</a:t>
          </a:r>
        </a:p>
      </dgm:t>
    </dgm:pt>
    <dgm:pt modelId="{2C877848-AA76-45C8-B2D1-CD727B852F46}" type="parTrans" cxnId="{E0828158-2874-4BF1-BB3D-23539FAF569A}">
      <dgm:prSet/>
      <dgm:spPr/>
      <dgm:t>
        <a:bodyPr/>
        <a:lstStyle/>
        <a:p>
          <a:endParaRPr lang="en-US"/>
        </a:p>
      </dgm:t>
    </dgm:pt>
    <dgm:pt modelId="{3615A04C-BC88-4EFA-9843-E7BAE8B1ADD6}" type="sibTrans" cxnId="{E0828158-2874-4BF1-BB3D-23539FAF569A}">
      <dgm:prSet/>
      <dgm:spPr/>
      <dgm:t>
        <a:bodyPr/>
        <a:lstStyle/>
        <a:p>
          <a:endParaRPr lang="en-US"/>
        </a:p>
      </dgm:t>
    </dgm:pt>
    <dgm:pt modelId="{32879725-A4F1-4DEF-B2CE-1ACD95F4B0B2}">
      <dgm:prSet phldrT="[Text]" custT="1"/>
      <dgm:spPr/>
      <dgm:t>
        <a:bodyPr/>
        <a:lstStyle/>
        <a:p>
          <a:r>
            <a:rPr lang="en-US" sz="4000" dirty="0">
              <a:latin typeface="Times New Roman" panose="02020603050405020304" pitchFamily="18" charset="0"/>
              <a:cs typeface="Times New Roman" panose="02020603050405020304" pitchFamily="18" charset="0"/>
            </a:rPr>
            <a:t>ALUMNI</a:t>
          </a:r>
        </a:p>
      </dgm:t>
    </dgm:pt>
    <dgm:pt modelId="{FC483793-BFFC-480E-98A0-E7F23BA5656B}" type="parTrans" cxnId="{D33BEA68-1B1D-4467-91DE-A9F39CC101A3}">
      <dgm:prSet/>
      <dgm:spPr/>
      <dgm:t>
        <a:bodyPr/>
        <a:lstStyle/>
        <a:p>
          <a:endParaRPr lang="en-US"/>
        </a:p>
      </dgm:t>
    </dgm:pt>
    <dgm:pt modelId="{A37B97AF-C3D8-4150-82F1-6525D09E17E6}" type="sibTrans" cxnId="{D33BEA68-1B1D-4467-91DE-A9F39CC101A3}">
      <dgm:prSet/>
      <dgm:spPr/>
      <dgm:t>
        <a:bodyPr/>
        <a:lstStyle/>
        <a:p>
          <a:endParaRPr lang="en-US"/>
        </a:p>
      </dgm:t>
    </dgm:pt>
    <dgm:pt modelId="{E31B92E9-30C0-4445-8EFC-02153A20EF9E}">
      <dgm:prSet phldrT="[Text]" custT="1"/>
      <dgm:spPr/>
      <dgm:t>
        <a:bodyPr/>
        <a:lstStyle/>
        <a:p>
          <a:r>
            <a:rPr lang="en-US" sz="4000" dirty="0">
              <a:latin typeface="Times New Roman" panose="02020603050405020304" pitchFamily="18" charset="0"/>
              <a:cs typeface="Times New Roman" panose="02020603050405020304" pitchFamily="18" charset="0"/>
            </a:rPr>
            <a:t>TEACHERS</a:t>
          </a:r>
        </a:p>
      </dgm:t>
    </dgm:pt>
    <dgm:pt modelId="{D13EC318-C1DC-4570-8408-693FD716865B}" type="parTrans" cxnId="{61007F02-F433-42A2-AF02-B120E78ADA4F}">
      <dgm:prSet/>
      <dgm:spPr/>
      <dgm:t>
        <a:bodyPr/>
        <a:lstStyle/>
        <a:p>
          <a:endParaRPr lang="en-US"/>
        </a:p>
      </dgm:t>
    </dgm:pt>
    <dgm:pt modelId="{B6ADA728-5E12-45F4-945D-B312450CBD0C}" type="sibTrans" cxnId="{61007F02-F433-42A2-AF02-B120E78ADA4F}">
      <dgm:prSet/>
      <dgm:spPr/>
      <dgm:t>
        <a:bodyPr/>
        <a:lstStyle/>
        <a:p>
          <a:endParaRPr lang="en-US"/>
        </a:p>
      </dgm:t>
    </dgm:pt>
    <dgm:pt modelId="{607BD29D-DD64-46BE-97E7-E096C4BDEDBF}">
      <dgm:prSet phldrT="[Text]" custT="1"/>
      <dgm:spPr/>
      <dgm:t>
        <a:bodyPr/>
        <a:lstStyle/>
        <a:p>
          <a:r>
            <a:rPr lang="en-US" sz="4000" dirty="0">
              <a:latin typeface="Times New Roman" panose="02020603050405020304" pitchFamily="18" charset="0"/>
              <a:cs typeface="Times New Roman" panose="02020603050405020304" pitchFamily="18" charset="0"/>
            </a:rPr>
            <a:t>PARENTS</a:t>
          </a:r>
        </a:p>
      </dgm:t>
    </dgm:pt>
    <dgm:pt modelId="{711325D8-34A8-4FE9-826E-274380306FA5}" type="parTrans" cxnId="{5F4FD7B1-6E51-4FD3-A7F0-91BF75929348}">
      <dgm:prSet/>
      <dgm:spPr/>
      <dgm:t>
        <a:bodyPr/>
        <a:lstStyle/>
        <a:p>
          <a:endParaRPr lang="en-US"/>
        </a:p>
      </dgm:t>
    </dgm:pt>
    <dgm:pt modelId="{1B572E53-5057-4A16-ACAA-6FB8F2AE1DFA}" type="sibTrans" cxnId="{5F4FD7B1-6E51-4FD3-A7F0-91BF75929348}">
      <dgm:prSet/>
      <dgm:spPr/>
      <dgm:t>
        <a:bodyPr/>
        <a:lstStyle/>
        <a:p>
          <a:endParaRPr lang="en-US"/>
        </a:p>
      </dgm:t>
    </dgm:pt>
    <dgm:pt modelId="{6A1660F9-A8C5-4346-ADA2-164B90AB991D}" type="pres">
      <dgm:prSet presAssocID="{B123BEDB-3C1F-408C-BD54-0DF9468CCB26}" presName="diagram" presStyleCnt="0">
        <dgm:presLayoutVars>
          <dgm:chMax val="1"/>
          <dgm:dir/>
          <dgm:animLvl val="ctr"/>
          <dgm:resizeHandles val="exact"/>
        </dgm:presLayoutVars>
      </dgm:prSet>
      <dgm:spPr/>
    </dgm:pt>
    <dgm:pt modelId="{E87906F8-5AB7-417B-AF93-3DCD35D59EF2}" type="pres">
      <dgm:prSet presAssocID="{B123BEDB-3C1F-408C-BD54-0DF9468CCB26}" presName="matrix" presStyleCnt="0"/>
      <dgm:spPr/>
    </dgm:pt>
    <dgm:pt modelId="{208ADCCB-02DC-4C26-8A86-588B0C5A7847}" type="pres">
      <dgm:prSet presAssocID="{B123BEDB-3C1F-408C-BD54-0DF9468CCB26}" presName="tile1" presStyleLbl="node1" presStyleIdx="0" presStyleCnt="4" custLinFactNeighborX="0"/>
      <dgm:spPr/>
    </dgm:pt>
    <dgm:pt modelId="{ADA76A27-2328-4535-AEF2-C7F775F2C57F}" type="pres">
      <dgm:prSet presAssocID="{B123BEDB-3C1F-408C-BD54-0DF9468CCB26}" presName="tile1text" presStyleLbl="node1" presStyleIdx="0" presStyleCnt="4">
        <dgm:presLayoutVars>
          <dgm:chMax val="0"/>
          <dgm:chPref val="0"/>
          <dgm:bulletEnabled val="1"/>
        </dgm:presLayoutVars>
      </dgm:prSet>
      <dgm:spPr/>
    </dgm:pt>
    <dgm:pt modelId="{C285EDC2-A400-4FE2-AFD9-AA4603957878}" type="pres">
      <dgm:prSet presAssocID="{B123BEDB-3C1F-408C-BD54-0DF9468CCB26}" presName="tile2" presStyleLbl="node1" presStyleIdx="1" presStyleCnt="4"/>
      <dgm:spPr/>
    </dgm:pt>
    <dgm:pt modelId="{6D95F683-BE1F-4E82-8C7B-33A2C7DBA81A}" type="pres">
      <dgm:prSet presAssocID="{B123BEDB-3C1F-408C-BD54-0DF9468CCB26}" presName="tile2text" presStyleLbl="node1" presStyleIdx="1" presStyleCnt="4">
        <dgm:presLayoutVars>
          <dgm:chMax val="0"/>
          <dgm:chPref val="0"/>
          <dgm:bulletEnabled val="1"/>
        </dgm:presLayoutVars>
      </dgm:prSet>
      <dgm:spPr/>
    </dgm:pt>
    <dgm:pt modelId="{D76268BC-ADEA-4A1C-BFE3-B5C2F5BE02F6}" type="pres">
      <dgm:prSet presAssocID="{B123BEDB-3C1F-408C-BD54-0DF9468CCB26}" presName="tile3" presStyleLbl="node1" presStyleIdx="2" presStyleCnt="4"/>
      <dgm:spPr/>
    </dgm:pt>
    <dgm:pt modelId="{DB69E5CE-4368-4E74-B36A-01DCEAB6A656}" type="pres">
      <dgm:prSet presAssocID="{B123BEDB-3C1F-408C-BD54-0DF9468CCB26}" presName="tile3text" presStyleLbl="node1" presStyleIdx="2" presStyleCnt="4">
        <dgm:presLayoutVars>
          <dgm:chMax val="0"/>
          <dgm:chPref val="0"/>
          <dgm:bulletEnabled val="1"/>
        </dgm:presLayoutVars>
      </dgm:prSet>
      <dgm:spPr/>
    </dgm:pt>
    <dgm:pt modelId="{72B9F9AE-A3A8-4052-8313-7AC3CA5CE463}" type="pres">
      <dgm:prSet presAssocID="{B123BEDB-3C1F-408C-BD54-0DF9468CCB26}" presName="tile4" presStyleLbl="node1" presStyleIdx="3" presStyleCnt="4"/>
      <dgm:spPr/>
    </dgm:pt>
    <dgm:pt modelId="{77C15E4A-BDC4-4EAE-9F1B-3DA35D4D86AD}" type="pres">
      <dgm:prSet presAssocID="{B123BEDB-3C1F-408C-BD54-0DF9468CCB26}" presName="tile4text" presStyleLbl="node1" presStyleIdx="3" presStyleCnt="4">
        <dgm:presLayoutVars>
          <dgm:chMax val="0"/>
          <dgm:chPref val="0"/>
          <dgm:bulletEnabled val="1"/>
        </dgm:presLayoutVars>
      </dgm:prSet>
      <dgm:spPr/>
    </dgm:pt>
    <dgm:pt modelId="{717D734D-5669-409E-B6E2-C3C737336EDE}" type="pres">
      <dgm:prSet presAssocID="{B123BEDB-3C1F-408C-BD54-0DF9468CCB26}" presName="centerTile" presStyleLbl="fgShp" presStyleIdx="0" presStyleCnt="1">
        <dgm:presLayoutVars>
          <dgm:chMax val="0"/>
          <dgm:chPref val="0"/>
        </dgm:presLayoutVars>
      </dgm:prSet>
      <dgm:spPr/>
    </dgm:pt>
  </dgm:ptLst>
  <dgm:cxnLst>
    <dgm:cxn modelId="{61007F02-F433-42A2-AF02-B120E78ADA4F}" srcId="{DE14C76F-6F08-455A-9DE6-863642700F9A}" destId="{E31B92E9-30C0-4445-8EFC-02153A20EF9E}" srcOrd="2" destOrd="0" parTransId="{D13EC318-C1DC-4570-8408-693FD716865B}" sibTransId="{B6ADA728-5E12-45F4-945D-B312450CBD0C}"/>
    <dgm:cxn modelId="{E200552A-8D20-4AFF-8392-E4EA07A42F37}" type="presOf" srcId="{607BD29D-DD64-46BE-97E7-E096C4BDEDBF}" destId="{72B9F9AE-A3A8-4052-8313-7AC3CA5CE463}" srcOrd="0" destOrd="0" presId="urn:microsoft.com/office/officeart/2005/8/layout/matrix1"/>
    <dgm:cxn modelId="{D33BEA68-1B1D-4467-91DE-A9F39CC101A3}" srcId="{DE14C76F-6F08-455A-9DE6-863642700F9A}" destId="{32879725-A4F1-4DEF-B2CE-1ACD95F4B0B2}" srcOrd="1" destOrd="0" parTransId="{FC483793-BFFC-480E-98A0-E7F23BA5656B}" sibTransId="{A37B97AF-C3D8-4150-82F1-6525D09E17E6}"/>
    <dgm:cxn modelId="{B8A2FD70-20AA-46DB-AFA0-C5B9FB99FADB}" type="presOf" srcId="{32879725-A4F1-4DEF-B2CE-1ACD95F4B0B2}" destId="{C285EDC2-A400-4FE2-AFD9-AA4603957878}" srcOrd="0" destOrd="0" presId="urn:microsoft.com/office/officeart/2005/8/layout/matrix1"/>
    <dgm:cxn modelId="{E0828158-2874-4BF1-BB3D-23539FAF569A}" srcId="{DE14C76F-6F08-455A-9DE6-863642700F9A}" destId="{8C400E75-2CAE-42EE-889A-5E22D116BEFB}" srcOrd="0" destOrd="0" parTransId="{2C877848-AA76-45C8-B2D1-CD727B852F46}" sibTransId="{3615A04C-BC88-4EFA-9843-E7BAE8B1ADD6}"/>
    <dgm:cxn modelId="{C49CF88C-4EF3-48D7-B2DE-AE952EF08EF2}" type="presOf" srcId="{32879725-A4F1-4DEF-B2CE-1ACD95F4B0B2}" destId="{6D95F683-BE1F-4E82-8C7B-33A2C7DBA81A}" srcOrd="1" destOrd="0" presId="urn:microsoft.com/office/officeart/2005/8/layout/matrix1"/>
    <dgm:cxn modelId="{1B365494-78FD-424D-B883-3F8DFBEE09C9}" type="presOf" srcId="{607BD29D-DD64-46BE-97E7-E096C4BDEDBF}" destId="{77C15E4A-BDC4-4EAE-9F1B-3DA35D4D86AD}" srcOrd="1" destOrd="0" presId="urn:microsoft.com/office/officeart/2005/8/layout/matrix1"/>
    <dgm:cxn modelId="{5F4FD7B1-6E51-4FD3-A7F0-91BF75929348}" srcId="{DE14C76F-6F08-455A-9DE6-863642700F9A}" destId="{607BD29D-DD64-46BE-97E7-E096C4BDEDBF}" srcOrd="3" destOrd="0" parTransId="{711325D8-34A8-4FE9-826E-274380306FA5}" sibTransId="{1B572E53-5057-4A16-ACAA-6FB8F2AE1DFA}"/>
    <dgm:cxn modelId="{E75CF7B5-D666-44B4-A354-3CD68365ABE4}" srcId="{B123BEDB-3C1F-408C-BD54-0DF9468CCB26}" destId="{DE14C76F-6F08-455A-9DE6-863642700F9A}" srcOrd="0" destOrd="0" parTransId="{F80A019A-3F50-468B-8C48-B34EE8372681}" sibTransId="{57BA06AD-DB40-462C-A0DA-1F00F4804BD8}"/>
    <dgm:cxn modelId="{3A8E02C6-61E3-4D03-BC34-0739314AC8BB}" type="presOf" srcId="{8C400E75-2CAE-42EE-889A-5E22D116BEFB}" destId="{ADA76A27-2328-4535-AEF2-C7F775F2C57F}" srcOrd="1" destOrd="0" presId="urn:microsoft.com/office/officeart/2005/8/layout/matrix1"/>
    <dgm:cxn modelId="{8B0D55D3-9AFD-4F7C-828C-658EFA57A72D}" type="presOf" srcId="{8C400E75-2CAE-42EE-889A-5E22D116BEFB}" destId="{208ADCCB-02DC-4C26-8A86-588B0C5A7847}" srcOrd="0" destOrd="0" presId="urn:microsoft.com/office/officeart/2005/8/layout/matrix1"/>
    <dgm:cxn modelId="{96530BD4-F330-411C-8D0F-75E06042386A}" type="presOf" srcId="{E31B92E9-30C0-4445-8EFC-02153A20EF9E}" destId="{D76268BC-ADEA-4A1C-BFE3-B5C2F5BE02F6}" srcOrd="0" destOrd="0" presId="urn:microsoft.com/office/officeart/2005/8/layout/matrix1"/>
    <dgm:cxn modelId="{93E8D1F5-70FA-45D6-814B-781CBF67FB58}" type="presOf" srcId="{E31B92E9-30C0-4445-8EFC-02153A20EF9E}" destId="{DB69E5CE-4368-4E74-B36A-01DCEAB6A656}" srcOrd="1" destOrd="0" presId="urn:microsoft.com/office/officeart/2005/8/layout/matrix1"/>
    <dgm:cxn modelId="{1FF436FD-DC09-4677-BBDE-E6F18E36A494}" type="presOf" srcId="{B123BEDB-3C1F-408C-BD54-0DF9468CCB26}" destId="{6A1660F9-A8C5-4346-ADA2-164B90AB991D}" srcOrd="0" destOrd="0" presId="urn:microsoft.com/office/officeart/2005/8/layout/matrix1"/>
    <dgm:cxn modelId="{7A263CFD-9619-407A-BBC0-154B799BB65B}" type="presOf" srcId="{DE14C76F-6F08-455A-9DE6-863642700F9A}" destId="{717D734D-5669-409E-B6E2-C3C737336EDE}" srcOrd="0" destOrd="0" presId="urn:microsoft.com/office/officeart/2005/8/layout/matrix1"/>
    <dgm:cxn modelId="{2F80B912-5F1F-4736-ABD1-A988B684D1AC}" type="presParOf" srcId="{6A1660F9-A8C5-4346-ADA2-164B90AB991D}" destId="{E87906F8-5AB7-417B-AF93-3DCD35D59EF2}" srcOrd="0" destOrd="0" presId="urn:microsoft.com/office/officeart/2005/8/layout/matrix1"/>
    <dgm:cxn modelId="{571A94BE-D8F2-4198-BBAA-0C191AF40B4B}" type="presParOf" srcId="{E87906F8-5AB7-417B-AF93-3DCD35D59EF2}" destId="{208ADCCB-02DC-4C26-8A86-588B0C5A7847}" srcOrd="0" destOrd="0" presId="urn:microsoft.com/office/officeart/2005/8/layout/matrix1"/>
    <dgm:cxn modelId="{813C068F-967E-401E-907B-17B4E0557BF4}" type="presParOf" srcId="{E87906F8-5AB7-417B-AF93-3DCD35D59EF2}" destId="{ADA76A27-2328-4535-AEF2-C7F775F2C57F}" srcOrd="1" destOrd="0" presId="urn:microsoft.com/office/officeart/2005/8/layout/matrix1"/>
    <dgm:cxn modelId="{7100D4B3-E7A0-43AA-8FB9-B96317FF3457}" type="presParOf" srcId="{E87906F8-5AB7-417B-AF93-3DCD35D59EF2}" destId="{C285EDC2-A400-4FE2-AFD9-AA4603957878}" srcOrd="2" destOrd="0" presId="urn:microsoft.com/office/officeart/2005/8/layout/matrix1"/>
    <dgm:cxn modelId="{1710F0C8-6FBD-4BA9-83BD-2FD5BD28A4D7}" type="presParOf" srcId="{E87906F8-5AB7-417B-AF93-3DCD35D59EF2}" destId="{6D95F683-BE1F-4E82-8C7B-33A2C7DBA81A}" srcOrd="3" destOrd="0" presId="urn:microsoft.com/office/officeart/2005/8/layout/matrix1"/>
    <dgm:cxn modelId="{B6B3CDF7-96BD-4967-843C-D55DA4BD6C15}" type="presParOf" srcId="{E87906F8-5AB7-417B-AF93-3DCD35D59EF2}" destId="{D76268BC-ADEA-4A1C-BFE3-B5C2F5BE02F6}" srcOrd="4" destOrd="0" presId="urn:microsoft.com/office/officeart/2005/8/layout/matrix1"/>
    <dgm:cxn modelId="{C9AF814B-D586-4BB1-9C24-C6B8F0A617C6}" type="presParOf" srcId="{E87906F8-5AB7-417B-AF93-3DCD35D59EF2}" destId="{DB69E5CE-4368-4E74-B36A-01DCEAB6A656}" srcOrd="5" destOrd="0" presId="urn:microsoft.com/office/officeart/2005/8/layout/matrix1"/>
    <dgm:cxn modelId="{D8B1DB23-1848-4AF2-B219-35A8915486FB}" type="presParOf" srcId="{E87906F8-5AB7-417B-AF93-3DCD35D59EF2}" destId="{72B9F9AE-A3A8-4052-8313-7AC3CA5CE463}" srcOrd="6" destOrd="0" presId="urn:microsoft.com/office/officeart/2005/8/layout/matrix1"/>
    <dgm:cxn modelId="{8D40D90B-C329-45B1-B95E-50549D901E83}" type="presParOf" srcId="{E87906F8-5AB7-417B-AF93-3DCD35D59EF2}" destId="{77C15E4A-BDC4-4EAE-9F1B-3DA35D4D86AD}" srcOrd="7" destOrd="0" presId="urn:microsoft.com/office/officeart/2005/8/layout/matrix1"/>
    <dgm:cxn modelId="{311520D4-9522-4E7C-9E50-DC0C02BFA54A}" type="presParOf" srcId="{6A1660F9-A8C5-4346-ADA2-164B90AB991D}" destId="{717D734D-5669-409E-B6E2-C3C737336ED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5D3ED-069A-456F-B235-5AFA32EECAD7}">
      <dsp:nvSpPr>
        <dsp:cNvPr id="0" name=""/>
        <dsp:cNvSpPr/>
      </dsp:nvSpPr>
      <dsp:spPr>
        <a:xfrm rot="10800000">
          <a:off x="1069907" y="2554"/>
          <a:ext cx="7004184" cy="831621"/>
        </a:xfrm>
        <a:prstGeom prst="homePlat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722" tIns="91440" rIns="170688" bIns="91440" numCol="1" spcCol="1270" anchor="ctr" anchorCtr="0">
          <a:noAutofit/>
        </a:bodyPr>
        <a:lstStyle/>
        <a:p>
          <a:pPr marL="0" lvl="0" indent="0" algn="ctr" defTabSz="1066800">
            <a:lnSpc>
              <a:spcPct val="90000"/>
            </a:lnSpc>
            <a:spcBef>
              <a:spcPct val="0"/>
            </a:spcBef>
            <a:spcAft>
              <a:spcPct val="35000"/>
            </a:spcAft>
            <a:buNone/>
          </a:pPr>
          <a:r>
            <a:rPr lang="en-IN" sz="2400" b="0" kern="1200" dirty="0">
              <a:solidFill>
                <a:schemeClr val="tx1"/>
              </a:solidFill>
              <a:latin typeface="Times New Roman" panose="02020603050405020304" pitchFamily="18" charset="0"/>
              <a:cs typeface="Times New Roman" panose="02020603050405020304" pitchFamily="18" charset="0"/>
            </a:rPr>
            <a:t>Faculty Development Programmes</a:t>
          </a:r>
        </a:p>
      </dsp:txBody>
      <dsp:txXfrm rot="10800000">
        <a:off x="1277812" y="2554"/>
        <a:ext cx="6796279" cy="831621"/>
      </dsp:txXfrm>
    </dsp:sp>
    <dsp:sp modelId="{7AFB595E-6E8E-45BA-949E-329243D4536F}">
      <dsp:nvSpPr>
        <dsp:cNvPr id="0" name=""/>
        <dsp:cNvSpPr/>
      </dsp:nvSpPr>
      <dsp:spPr>
        <a:xfrm>
          <a:off x="966142" y="2554"/>
          <a:ext cx="831621" cy="831621"/>
        </a:xfrm>
        <a:prstGeom prst="ellips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97ED41-70F7-4F87-9C20-43F1E1FA291D}">
      <dsp:nvSpPr>
        <dsp:cNvPr id="0" name=""/>
        <dsp:cNvSpPr/>
      </dsp:nvSpPr>
      <dsp:spPr>
        <a:xfrm rot="10800000">
          <a:off x="1069907" y="1082421"/>
          <a:ext cx="7004184" cy="831621"/>
        </a:xfrm>
        <a:prstGeom prst="homePlat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72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Online mode of teaching-learning using Skype, Zoom, Google meet</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rot="10800000">
        <a:off x="1277812" y="1082421"/>
        <a:ext cx="6796279" cy="831621"/>
      </dsp:txXfrm>
    </dsp:sp>
    <dsp:sp modelId="{35630AAB-691B-4725-85B8-4A3CFC2502BD}">
      <dsp:nvSpPr>
        <dsp:cNvPr id="0" name=""/>
        <dsp:cNvSpPr/>
      </dsp:nvSpPr>
      <dsp:spPr>
        <a:xfrm>
          <a:off x="1012189" y="1070912"/>
          <a:ext cx="831621" cy="831621"/>
        </a:xfrm>
        <a:prstGeom prst="ellips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F5ACBB-005E-4BA8-A9FB-D6C63466B07C}">
      <dsp:nvSpPr>
        <dsp:cNvPr id="0" name=""/>
        <dsp:cNvSpPr/>
      </dsp:nvSpPr>
      <dsp:spPr>
        <a:xfrm rot="10800000">
          <a:off x="1117554" y="2162289"/>
          <a:ext cx="6910054" cy="831621"/>
        </a:xfrm>
        <a:prstGeom prst="homePlat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72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Sharing and uploading of course study materials through LMS</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rot="10800000">
        <a:off x="1325459" y="2162289"/>
        <a:ext cx="6702149" cy="831621"/>
      </dsp:txXfrm>
    </dsp:sp>
    <dsp:sp modelId="{E5C7A9F6-A033-4634-9A2A-33924815764D}">
      <dsp:nvSpPr>
        <dsp:cNvPr id="0" name=""/>
        <dsp:cNvSpPr/>
      </dsp:nvSpPr>
      <dsp:spPr>
        <a:xfrm>
          <a:off x="1012770" y="2185316"/>
          <a:ext cx="831621" cy="831621"/>
        </a:xfrm>
        <a:prstGeom prst="ellips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702320-2C9A-433A-B85A-92E4F5BE3426}">
      <dsp:nvSpPr>
        <dsp:cNvPr id="0" name=""/>
        <dsp:cNvSpPr/>
      </dsp:nvSpPr>
      <dsp:spPr>
        <a:xfrm rot="10800000">
          <a:off x="1179852" y="3242156"/>
          <a:ext cx="6826990" cy="831621"/>
        </a:xfrm>
        <a:prstGeom prst="homePlat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722" tIns="91440" rIns="170688" bIns="91440" numCol="1" spcCol="1270" anchor="ctr" anchorCtr="0">
          <a:noAutofit/>
        </a:bodyPr>
        <a:lstStyle/>
        <a:p>
          <a:pPr marL="0" lvl="0" indent="0" algn="ctr" defTabSz="1066800">
            <a:lnSpc>
              <a:spcPct val="90000"/>
            </a:lnSpc>
            <a:spcBef>
              <a:spcPct val="0"/>
            </a:spcBef>
            <a:spcAft>
              <a:spcPct val="35000"/>
            </a:spcAft>
            <a:buNone/>
          </a:pPr>
          <a:r>
            <a:rPr lang="en-IN" sz="2400" b="0" kern="1200" dirty="0">
              <a:solidFill>
                <a:schemeClr val="tx1"/>
              </a:solidFill>
              <a:latin typeface="Times New Roman" panose="02020603050405020304" pitchFamily="18" charset="0"/>
              <a:cs typeface="Times New Roman" panose="02020603050405020304" pitchFamily="18" charset="0"/>
            </a:rPr>
            <a:t>Research Projects and Publications </a:t>
          </a:r>
        </a:p>
      </dsp:txBody>
      <dsp:txXfrm rot="10800000">
        <a:off x="1387757" y="3242156"/>
        <a:ext cx="6619085" cy="831621"/>
      </dsp:txXfrm>
    </dsp:sp>
    <dsp:sp modelId="{2F1504A6-C071-4226-BC27-9B039C6C9C51}">
      <dsp:nvSpPr>
        <dsp:cNvPr id="0" name=""/>
        <dsp:cNvSpPr/>
      </dsp:nvSpPr>
      <dsp:spPr>
        <a:xfrm>
          <a:off x="1033545" y="3242156"/>
          <a:ext cx="831621" cy="831621"/>
        </a:xfrm>
        <a:prstGeom prst="ellips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9CA32-EC5C-4D72-B382-A1447A798AD8}">
      <dsp:nvSpPr>
        <dsp:cNvPr id="0" name=""/>
        <dsp:cNvSpPr/>
      </dsp:nvSpPr>
      <dsp:spPr>
        <a:xfrm rot="10800000">
          <a:off x="1277539" y="4322023"/>
          <a:ext cx="6696740" cy="831621"/>
        </a:xfrm>
        <a:prstGeom prst="homePlat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722" tIns="91440" rIns="170688" bIns="91440" numCol="1" spcCol="1270" anchor="ctr" anchorCtr="0">
          <a:noAutofit/>
        </a:bodyPr>
        <a:lstStyle/>
        <a:p>
          <a:pPr marL="0" lvl="0" indent="0" algn="ctr" defTabSz="1066800">
            <a:lnSpc>
              <a:spcPct val="90000"/>
            </a:lnSpc>
            <a:spcBef>
              <a:spcPct val="0"/>
            </a:spcBef>
            <a:spcAft>
              <a:spcPct val="35000"/>
            </a:spcAft>
            <a:buNone/>
          </a:pPr>
          <a:r>
            <a:rPr lang="en-IN" sz="2400" b="0" kern="1200" dirty="0">
              <a:solidFill>
                <a:schemeClr val="tx1"/>
              </a:solidFill>
              <a:latin typeface="Times New Roman" panose="02020603050405020304" pitchFamily="18" charset="0"/>
              <a:cs typeface="Times New Roman" panose="02020603050405020304" pitchFamily="18" charset="0"/>
            </a:rPr>
            <a:t>Resource Persons in seminars/ RC/OP</a:t>
          </a:r>
        </a:p>
      </dsp:txBody>
      <dsp:txXfrm rot="10800000">
        <a:off x="1485444" y="4322023"/>
        <a:ext cx="6488835" cy="831621"/>
      </dsp:txXfrm>
    </dsp:sp>
    <dsp:sp modelId="{CB3F9C1E-FFF5-403F-907D-10967F5DE396}">
      <dsp:nvSpPr>
        <dsp:cNvPr id="0" name=""/>
        <dsp:cNvSpPr/>
      </dsp:nvSpPr>
      <dsp:spPr>
        <a:xfrm>
          <a:off x="1077617" y="4322023"/>
          <a:ext cx="831621" cy="831621"/>
        </a:xfrm>
        <a:prstGeom prst="ellipse">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ADCCB-02DC-4C26-8A86-588B0C5A7847}">
      <dsp:nvSpPr>
        <dsp:cNvPr id="0" name=""/>
        <dsp:cNvSpPr/>
      </dsp:nvSpPr>
      <dsp:spPr>
        <a:xfrm rot="16200000">
          <a:off x="1143000" y="-1143000"/>
          <a:ext cx="1535837" cy="3821837"/>
        </a:xfrm>
        <a:prstGeom prst="round1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STUDENTS</a:t>
          </a:r>
        </a:p>
      </dsp:txBody>
      <dsp:txXfrm rot="5400000">
        <a:off x="-1" y="1"/>
        <a:ext cx="3821837" cy="1151877"/>
      </dsp:txXfrm>
    </dsp:sp>
    <dsp:sp modelId="{C285EDC2-A400-4FE2-AFD9-AA4603957878}">
      <dsp:nvSpPr>
        <dsp:cNvPr id="0" name=""/>
        <dsp:cNvSpPr/>
      </dsp:nvSpPr>
      <dsp:spPr>
        <a:xfrm>
          <a:off x="3821837" y="0"/>
          <a:ext cx="3821837" cy="1535837"/>
        </a:xfrm>
        <a:prstGeom prst="round1Rect">
          <a:avLst/>
        </a:prstGeom>
        <a:solidFill>
          <a:schemeClr val="accent5">
            <a:hueOff val="262483"/>
            <a:satOff val="14096"/>
            <a:lumOff val="-5098"/>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ALUMNI</a:t>
          </a:r>
        </a:p>
      </dsp:txBody>
      <dsp:txXfrm>
        <a:off x="3821837" y="0"/>
        <a:ext cx="3821837" cy="1151877"/>
      </dsp:txXfrm>
    </dsp:sp>
    <dsp:sp modelId="{D76268BC-ADEA-4A1C-BFE3-B5C2F5BE02F6}">
      <dsp:nvSpPr>
        <dsp:cNvPr id="0" name=""/>
        <dsp:cNvSpPr/>
      </dsp:nvSpPr>
      <dsp:spPr>
        <a:xfrm rot="10800000">
          <a:off x="0" y="1535837"/>
          <a:ext cx="3821837" cy="1535837"/>
        </a:xfrm>
        <a:prstGeom prst="round1Rect">
          <a:avLst/>
        </a:prstGeom>
        <a:solidFill>
          <a:schemeClr val="accent5">
            <a:hueOff val="524966"/>
            <a:satOff val="28192"/>
            <a:lumOff val="-10196"/>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TEACHERS</a:t>
          </a:r>
        </a:p>
      </dsp:txBody>
      <dsp:txXfrm rot="10800000">
        <a:off x="0" y="1919796"/>
        <a:ext cx="3821837" cy="1151877"/>
      </dsp:txXfrm>
    </dsp:sp>
    <dsp:sp modelId="{72B9F9AE-A3A8-4052-8313-7AC3CA5CE463}">
      <dsp:nvSpPr>
        <dsp:cNvPr id="0" name=""/>
        <dsp:cNvSpPr/>
      </dsp:nvSpPr>
      <dsp:spPr>
        <a:xfrm rot="5400000">
          <a:off x="4964837" y="392836"/>
          <a:ext cx="1535837" cy="3821837"/>
        </a:xfrm>
        <a:prstGeom prst="round1Rect">
          <a:avLst/>
        </a:prstGeom>
        <a:solidFill>
          <a:schemeClr val="accent5">
            <a:hueOff val="787450"/>
            <a:satOff val="42288"/>
            <a:lumOff val="-15294"/>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PARENTS</a:t>
          </a:r>
        </a:p>
      </dsp:txBody>
      <dsp:txXfrm rot="-5400000">
        <a:off x="3821837" y="1919796"/>
        <a:ext cx="3821837" cy="1151877"/>
      </dsp:txXfrm>
    </dsp:sp>
    <dsp:sp modelId="{717D734D-5669-409E-B6E2-C3C737336EDE}">
      <dsp:nvSpPr>
        <dsp:cNvPr id="0" name=""/>
        <dsp:cNvSpPr/>
      </dsp:nvSpPr>
      <dsp:spPr>
        <a:xfrm>
          <a:off x="2675286" y="1151877"/>
          <a:ext cx="2293102" cy="767918"/>
        </a:xfrm>
        <a:prstGeom prst="roundRect">
          <a:avLst/>
        </a:prstGeom>
        <a:solidFill>
          <a:schemeClr val="accent5">
            <a:tint val="4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Times New Roman" panose="02020603050405020304" pitchFamily="18" charset="0"/>
              <a:cs typeface="Times New Roman" panose="02020603050405020304" pitchFamily="18" charset="0"/>
            </a:rPr>
            <a:t>FEEDBACK</a:t>
          </a:r>
        </a:p>
      </dsp:txBody>
      <dsp:txXfrm>
        <a:off x="2712773" y="1189364"/>
        <a:ext cx="2218128" cy="69294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34326-A27A-4C3C-AC97-8BC1BD70036A}" type="datetimeFigureOut">
              <a:rPr lang="en-IN" smtClean="0"/>
              <a:t>16-03-2023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63B78-6838-49AA-B21B-036D25D64CF6}" type="slidenum">
              <a:rPr lang="en-IN" smtClean="0"/>
              <a:t>‹#›</a:t>
            </a:fld>
            <a:endParaRPr lang="en-IN"/>
          </a:p>
        </p:txBody>
      </p:sp>
    </p:spTree>
    <p:extLst>
      <p:ext uri="{BB962C8B-B14F-4D97-AF65-F5344CB8AC3E}">
        <p14:creationId xmlns:p14="http://schemas.microsoft.com/office/powerpoint/2010/main" val="428214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fd373b2640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fd373b2640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F00E9BE-57C2-4851-9607-47254AF99611}" type="slidenum">
              <a:rPr lang="en-IN" smtClean="0"/>
              <a:t>31</a:t>
            </a:fld>
            <a:endParaRPr lang="en-IN"/>
          </a:p>
        </p:txBody>
      </p:sp>
    </p:spTree>
    <p:extLst>
      <p:ext uri="{BB962C8B-B14F-4D97-AF65-F5344CB8AC3E}">
        <p14:creationId xmlns:p14="http://schemas.microsoft.com/office/powerpoint/2010/main" val="325364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F00E9BE-57C2-4851-9607-47254AF99611}" type="slidenum">
              <a:rPr lang="en-IN" smtClean="0"/>
              <a:t>33</a:t>
            </a:fld>
            <a:endParaRPr lang="en-IN"/>
          </a:p>
        </p:txBody>
      </p:sp>
    </p:spTree>
    <p:extLst>
      <p:ext uri="{BB962C8B-B14F-4D97-AF65-F5344CB8AC3E}">
        <p14:creationId xmlns:p14="http://schemas.microsoft.com/office/powerpoint/2010/main" val="100954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a:xfrm>
            <a:off x="5332412" y="5883275"/>
            <a:ext cx="4324044" cy="365125"/>
          </a:xfrm>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309799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F7133E-483B-4AD3-9870-5C65BB224F4D}" type="datetimeFigureOut">
              <a:rPr lang="en-IN" smtClean="0"/>
              <a:t>16-03-2023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2454907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375565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1005623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622695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1503248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4287096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3988270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224143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147540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F7133E-483B-4AD3-9870-5C65BB224F4D}" type="datetimeFigureOut">
              <a:rPr lang="en-IN" smtClean="0"/>
              <a:t>16-03-2023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220675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F7133E-483B-4AD3-9870-5C65BB224F4D}" type="datetimeFigureOut">
              <a:rPr lang="en-IN" smtClean="0"/>
              <a:t>16-03-2023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300322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F7133E-483B-4AD3-9870-5C65BB224F4D}" type="datetimeFigureOut">
              <a:rPr lang="en-IN" smtClean="0"/>
              <a:t>16-03-2023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229184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F7133E-483B-4AD3-9870-5C65BB224F4D}" type="datetimeFigureOut">
              <a:rPr lang="en-IN" smtClean="0"/>
              <a:t>16-03-2023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395310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7133E-483B-4AD3-9870-5C65BB224F4D}" type="datetimeFigureOut">
              <a:rPr lang="en-IN" smtClean="0"/>
              <a:t>16-03-2023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333333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F7133E-483B-4AD3-9870-5C65BB224F4D}" type="datetimeFigureOut">
              <a:rPr lang="en-IN" smtClean="0"/>
              <a:t>16-03-2023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204242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F7133E-483B-4AD3-9870-5C65BB224F4D}" type="datetimeFigureOut">
              <a:rPr lang="en-IN" smtClean="0"/>
              <a:t>16-03-2023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2CD758C-0596-4907-AEB3-DC780D7558AC}" type="slidenum">
              <a:rPr lang="en-IN" smtClean="0"/>
              <a:t>‹#›</a:t>
            </a:fld>
            <a:endParaRPr lang="en-IN"/>
          </a:p>
        </p:txBody>
      </p:sp>
    </p:spTree>
    <p:extLst>
      <p:ext uri="{BB962C8B-B14F-4D97-AF65-F5344CB8AC3E}">
        <p14:creationId xmlns:p14="http://schemas.microsoft.com/office/powerpoint/2010/main" val="368355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0F7133E-483B-4AD3-9870-5C65BB224F4D}" type="datetimeFigureOut">
              <a:rPr lang="en-IN" smtClean="0"/>
              <a:t>16-03-2023</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2CD758C-0596-4907-AEB3-DC780D7558AC}" type="slidenum">
              <a:rPr lang="en-IN" smtClean="0"/>
              <a:t>‹#›</a:t>
            </a:fld>
            <a:endParaRPr lang="en-IN"/>
          </a:p>
        </p:txBody>
      </p:sp>
    </p:spTree>
    <p:extLst>
      <p:ext uri="{BB962C8B-B14F-4D97-AF65-F5344CB8AC3E}">
        <p14:creationId xmlns:p14="http://schemas.microsoft.com/office/powerpoint/2010/main" val="302111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2.xml"/><Relationship Id="rId6" Type="http://schemas.openxmlformats.org/officeDocument/2006/relationships/image" Target="../media/image7.tmp"/><Relationship Id="rId5" Type="http://schemas.openxmlformats.org/officeDocument/2006/relationships/image" Target="../media/image6.tmp"/><Relationship Id="rId4" Type="http://schemas.openxmlformats.org/officeDocument/2006/relationships/image" Target="../media/image5.tmp"/></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1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6.tmp"/><Relationship Id="rId3" Type="http://schemas.openxmlformats.org/officeDocument/2006/relationships/hyperlink" Target="http://www.bethunecollege.ac.in/IQAC/redressalReports/Grievance-Redressal-Policy-Document.pdf" TargetMode="External"/><Relationship Id="rId7" Type="http://schemas.openxmlformats.org/officeDocument/2006/relationships/image" Target="../media/image45.tmp"/><Relationship Id="rId2" Type="http://schemas.openxmlformats.org/officeDocument/2006/relationships/hyperlink" Target="http://www.bethunecollege.ac.in/IQAC/greenCampus/7_1_2-Green-Campus-Policy.pdf" TargetMode="External"/><Relationship Id="rId1" Type="http://schemas.openxmlformats.org/officeDocument/2006/relationships/slideLayout" Target="../slideLayouts/slideLayout2.xml"/><Relationship Id="rId6" Type="http://schemas.openxmlformats.org/officeDocument/2006/relationships/image" Target="../media/image44.tmp"/><Relationship Id="rId5" Type="http://schemas.openxmlformats.org/officeDocument/2006/relationships/hyperlink" Target="http://www.bethunecollege.ac.in/IQAC/divyangjan/7_1_2-Divyangjan-Policy.pdf" TargetMode="External"/><Relationship Id="rId4" Type="http://schemas.openxmlformats.org/officeDocument/2006/relationships/hyperlink" Target="http://www.bethunecollege.ac.in/IQAC/genderSensitization/Annual-Gender-Sensitization-ActionPlan-2022-23.pdf" TargetMode="External"/><Relationship Id="rId9" Type="http://schemas.openxmlformats.org/officeDocument/2006/relationships/image" Target="../media/image47.tmp"/></Relationships>
</file>

<file path=ppt/slides/_rels/slide4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2.xml"/><Relationship Id="rId4" Type="http://schemas.openxmlformats.org/officeDocument/2006/relationships/image" Target="../media/image50.tm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6.xml"/><Relationship Id="rId5" Type="http://schemas.openxmlformats.org/officeDocument/2006/relationships/image" Target="../media/image58.tmp"/><Relationship Id="rId4" Type="http://schemas.openxmlformats.org/officeDocument/2006/relationships/image" Target="../media/image57.tm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F16B-CB4A-E451-520F-33BCCC3FFA22}"/>
              </a:ext>
            </a:extLst>
          </p:cNvPr>
          <p:cNvSpPr>
            <a:spLocks noGrp="1"/>
          </p:cNvSpPr>
          <p:nvPr>
            <p:ph type="ctrTitle"/>
          </p:nvPr>
        </p:nvSpPr>
        <p:spPr>
          <a:xfrm>
            <a:off x="2839624" y="1788441"/>
            <a:ext cx="8574622" cy="2616199"/>
          </a:xfrm>
        </p:spPr>
        <p:txBody>
          <a:bodyPr>
            <a:normAutofit/>
          </a:bodyPr>
          <a:lstStyle/>
          <a:p>
            <a:pPr algn="ctr" rtl="0">
              <a:spcBef>
                <a:spcPts val="0"/>
              </a:spcBef>
              <a:spcAft>
                <a:spcPts val="0"/>
              </a:spcAft>
            </a:pPr>
            <a:r>
              <a:rPr lang="en-IN" sz="4400" b="1" i="0" u="none" strike="noStrike" dirty="0">
                <a:solidFill>
                  <a:srgbClr val="000000"/>
                </a:solidFill>
                <a:effectLst/>
                <a:latin typeface="Times New Roman" panose="02020603050405020304" pitchFamily="18" charset="0"/>
                <a:cs typeface="Times New Roman" panose="02020603050405020304" pitchFamily="18" charset="0"/>
              </a:rPr>
              <a:t>Internal Quality Assurance Cell </a:t>
            </a:r>
            <a:br>
              <a:rPr lang="en-IN" sz="4400" b="1" dirty="0">
                <a:effectLst/>
                <a:latin typeface="Times New Roman" panose="02020603050405020304" pitchFamily="18" charset="0"/>
                <a:cs typeface="Times New Roman" panose="02020603050405020304" pitchFamily="18" charset="0"/>
              </a:rPr>
            </a:br>
            <a:r>
              <a:rPr lang="en-IN" sz="4400" b="1" i="0" u="none" strike="noStrike" dirty="0">
                <a:solidFill>
                  <a:srgbClr val="000000"/>
                </a:solidFill>
                <a:effectLst/>
                <a:latin typeface="Times New Roman" panose="02020603050405020304" pitchFamily="18" charset="0"/>
                <a:cs typeface="Times New Roman" panose="02020603050405020304" pitchFamily="18" charset="0"/>
              </a:rPr>
              <a:t>Bethune College</a:t>
            </a:r>
            <a:br>
              <a:rPr lang="en-IN" sz="4400" b="1" dirty="0">
                <a:effectLst/>
                <a:latin typeface="Times New Roman" panose="02020603050405020304" pitchFamily="18" charset="0"/>
                <a:cs typeface="Times New Roman" panose="02020603050405020304" pitchFamily="18" charset="0"/>
              </a:rPr>
            </a:br>
            <a:r>
              <a:rPr lang="en-IN" sz="4400" b="1" dirty="0">
                <a:effectLst/>
                <a:latin typeface="Times New Roman" panose="02020603050405020304" pitchFamily="18" charset="0"/>
                <a:cs typeface="Times New Roman" panose="02020603050405020304" pitchFamily="18" charset="0"/>
              </a:rPr>
              <a:t>2017-2023</a:t>
            </a:r>
            <a:br>
              <a:rPr lang="en-IN" sz="3200" b="1" dirty="0">
                <a:latin typeface="Times New Roman" panose="02020603050405020304" pitchFamily="18" charset="0"/>
                <a:cs typeface="Times New Roman" panose="02020603050405020304" pitchFamily="18" charset="0"/>
              </a:rPr>
            </a:br>
            <a:endParaRPr lang="en-IN" sz="32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4B39943-6FB6-0B1E-4191-3DB101285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3624" y="494519"/>
            <a:ext cx="1293922" cy="1293922"/>
          </a:xfrm>
          <a:prstGeom prst="rect">
            <a:avLst/>
          </a:prstGeom>
        </p:spPr>
      </p:pic>
    </p:spTree>
    <p:extLst>
      <p:ext uri="{BB962C8B-B14F-4D97-AF65-F5344CB8AC3E}">
        <p14:creationId xmlns:p14="http://schemas.microsoft.com/office/powerpoint/2010/main" val="306401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B2F1-7CC2-2E76-45E8-14E53F6F4E2D}"/>
              </a:ext>
            </a:extLst>
          </p:cNvPr>
          <p:cNvSpPr>
            <a:spLocks noGrp="1"/>
          </p:cNvSpPr>
          <p:nvPr>
            <p:ph type="title"/>
          </p:nvPr>
        </p:nvSpPr>
        <p:spPr>
          <a:xfrm>
            <a:off x="1162050" y="0"/>
            <a:ext cx="10944225" cy="638175"/>
          </a:xfrm>
        </p:spPr>
        <p:txBody>
          <a:bodyPr>
            <a:normAutofit fontScale="90000"/>
          </a:bodyPr>
          <a:lstStyle/>
          <a:p>
            <a:r>
              <a:rPr lang="en-US" sz="3200" b="1" dirty="0">
                <a:latin typeface="Times New Roman" panose="02020603050405020304" pitchFamily="18" charset="0"/>
                <a:cs typeface="Times New Roman" panose="02020603050405020304" pitchFamily="18" charset="0"/>
              </a:rPr>
              <a:t>Some of the significant contributions by IQAC 2017 – 2023 (Contd.)</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C764D10-E34F-B248-0E7A-7563B625BB7B}"/>
              </a:ext>
            </a:extLst>
          </p:cNvPr>
          <p:cNvSpPr>
            <a:spLocks noGrp="1"/>
          </p:cNvSpPr>
          <p:nvPr>
            <p:ph idx="1"/>
          </p:nvPr>
        </p:nvSpPr>
        <p:spPr>
          <a:xfrm>
            <a:off x="1386283" y="2126247"/>
            <a:ext cx="10719992" cy="3081338"/>
          </a:xfrm>
        </p:spPr>
        <p:txBody>
          <a:bodyPr>
            <a:noAutofit/>
          </a:bodyPr>
          <a:lstStyle/>
          <a:p>
            <a:pPr marL="0" indent="0" algn="just">
              <a:buNone/>
            </a:pPr>
            <a:endParaRPr lang="en-US" sz="1800" b="1" dirty="0">
              <a:latin typeface="Times New Roman" panose="02020603050405020304" pitchFamily="18" charset="0"/>
              <a:cs typeface="Times New Roman" panose="02020603050405020304" pitchFamily="18" charset="0"/>
            </a:endParaRPr>
          </a:p>
          <a:p>
            <a:pPr marL="0" indent="0" algn="just">
              <a:buNone/>
            </a:pPr>
            <a:r>
              <a:rPr lang="en-US" sz="1800" b="1" dirty="0">
                <a:latin typeface="Times New Roman" panose="02020603050405020304" pitchFamily="18" charset="0"/>
                <a:cs typeface="Times New Roman" panose="02020603050405020304" pitchFamily="18" charset="0"/>
              </a:rPr>
              <a:t>2020 – 21</a:t>
            </a:r>
          </a:p>
          <a:p>
            <a:pPr algn="just">
              <a:lnSpc>
                <a:spcPct val="107000"/>
              </a:lnSpc>
              <a:spcAft>
                <a:spcPts val="800"/>
              </a:spcAf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Bethune College has acquired 77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position in the College Category in NIRF ranking (2021). It is the only Government College from West Bengal to feature among the first hundred colleges in the country. </a:t>
            </a:r>
            <a:endParaRPr lang="en-IN"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 Certificate courses for students with duration of 30 hours or more were initiated.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Ethics and Value Education Certificate course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was successfully completed. The course on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Bratachari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famous cultural heritage of West Bengal, was started with an introductory workshop and is continuing. </a:t>
            </a:r>
            <a:endParaRPr lang="en-IN"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Lockdown initiatives: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 the pandemic situation continued, IQAC took steps to maintain the standard of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 learning in digital mode.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Workshops and short term courses were organized on Online teaching. Exams were conducted and scripts checked, in Online mode, under the supervision of IQAC. Records of Online classes were kept in detail.</a:t>
            </a:r>
          </a:p>
          <a:p>
            <a:pPr marL="0" indent="0" algn="just">
              <a:buNone/>
            </a:pPr>
            <a:r>
              <a:rPr lang="en-US" sz="1800" b="1" dirty="0">
                <a:latin typeface="Times New Roman" panose="02020603050405020304" pitchFamily="18" charset="0"/>
                <a:cs typeface="Times New Roman" panose="02020603050405020304" pitchFamily="18" charset="0"/>
              </a:rPr>
              <a:t>2021 – 22</a:t>
            </a:r>
          </a:p>
          <a:p>
            <a:pPr lvl="0">
              <a:lnSpc>
                <a:spcPct val="107000"/>
              </a:lnSpc>
              <a:spcAft>
                <a:spcPts val="800"/>
              </a:spcAft>
              <a:buFont typeface="Wingdings" panose="05000000000000000000" pitchFamily="2" charset="2"/>
              <a:buChar char="Ø"/>
            </a:pPr>
            <a:r>
              <a:rPr lang="en-US" sz="1800" dirty="0">
                <a:latin typeface="Times New Roman" panose="02020603050405020304" pitchFamily="18" charset="0"/>
                <a:ea typeface="Calibri" panose="020F0502020204030204" pitchFamily="34" charset="0"/>
                <a:cs typeface="Times New Roman" panose="02020603050405020304" pitchFamily="18" charset="0"/>
              </a:rPr>
              <a:t>Submission of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AQAR 2020-21, 2019-20.</a:t>
            </a:r>
            <a:endParaRPr lang="en-IN" sz="18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buFont typeface="Wingdings" panose="05000000000000000000"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Student Exchange/ Faculty Exchange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with other</a:t>
            </a:r>
            <a:r>
              <a:rPr lang="en-IN"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institutions were organized. </a:t>
            </a:r>
          </a:p>
          <a:p>
            <a:pPr lvl="0">
              <a:lnSpc>
                <a:spcPct val="107000"/>
              </a:lnSpc>
              <a:spcAft>
                <a:spcPts val="800"/>
              </a:spcAft>
              <a:buFont typeface="Wingdings" panose="05000000000000000000"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Students’ Satisfaction Survey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conducted for the first time in July 2021.</a:t>
            </a:r>
            <a:endParaRPr lang="en-IN" sz="18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Bethune College secured 74</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rank in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NIRF ranking 2022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under college</a:t>
            </a:r>
            <a:r>
              <a:rPr lang="en-IN"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category.</a:t>
            </a:r>
            <a:endParaRPr lang="en-IN"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82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B2F1-7CC2-2E76-45E8-14E53F6F4E2D}"/>
              </a:ext>
            </a:extLst>
          </p:cNvPr>
          <p:cNvSpPr>
            <a:spLocks noGrp="1"/>
          </p:cNvSpPr>
          <p:nvPr>
            <p:ph type="title"/>
          </p:nvPr>
        </p:nvSpPr>
        <p:spPr>
          <a:xfrm>
            <a:off x="1162050" y="0"/>
            <a:ext cx="10944225" cy="638175"/>
          </a:xfrm>
        </p:spPr>
        <p:txBody>
          <a:bodyPr>
            <a:normAutofit fontScale="90000"/>
          </a:bodyPr>
          <a:lstStyle/>
          <a:p>
            <a:r>
              <a:rPr lang="en-US" sz="3200" b="1" dirty="0">
                <a:latin typeface="Times New Roman" panose="02020603050405020304" pitchFamily="18" charset="0"/>
                <a:cs typeface="Times New Roman" panose="02020603050405020304" pitchFamily="18" charset="0"/>
              </a:rPr>
              <a:t>Some of the significant contributions by IQAC 2017 – 2023 (Contd.)</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C764D10-E34F-B248-0E7A-7563B625BB7B}"/>
              </a:ext>
            </a:extLst>
          </p:cNvPr>
          <p:cNvSpPr>
            <a:spLocks noGrp="1"/>
          </p:cNvSpPr>
          <p:nvPr>
            <p:ph idx="1"/>
          </p:nvPr>
        </p:nvSpPr>
        <p:spPr>
          <a:xfrm>
            <a:off x="1274166" y="638175"/>
            <a:ext cx="10719992" cy="3081338"/>
          </a:xfrm>
        </p:spPr>
        <p:txBody>
          <a:bodyPr>
            <a:noAutofit/>
          </a:bodyPr>
          <a:lstStyle/>
          <a:p>
            <a:pPr marL="0" indent="0" algn="just">
              <a:buNone/>
            </a:pPr>
            <a:endParaRPr lang="en-US" sz="1800" b="1" dirty="0">
              <a:latin typeface="Times New Roman" panose="02020603050405020304" pitchFamily="18" charset="0"/>
              <a:cs typeface="Times New Roman" panose="02020603050405020304" pitchFamily="18" charset="0"/>
            </a:endParaRPr>
          </a:p>
          <a:p>
            <a:pPr marL="0" indent="0" algn="just">
              <a:buNone/>
            </a:pPr>
            <a:r>
              <a:rPr lang="en-US" sz="1800" b="1" dirty="0">
                <a:latin typeface="Times New Roman" panose="02020603050405020304" pitchFamily="18" charset="0"/>
                <a:cs typeface="Times New Roman" panose="02020603050405020304" pitchFamily="18" charset="0"/>
              </a:rPr>
              <a:t>2022 – 23 (Till date)</a:t>
            </a:r>
          </a:p>
          <a:p>
            <a:pPr algn="just">
              <a:lnSpc>
                <a:spcPct val="107000"/>
              </a:lnSpc>
              <a:spcAft>
                <a:spcPts val="800"/>
              </a:spcAft>
              <a:buFont typeface="Wingdings" panose="05000000000000000000"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External Academic and Administrative Audit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 29</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July, 2022. </a:t>
            </a:r>
          </a:p>
          <a:p>
            <a:pPr algn="just">
              <a:lnSpc>
                <a:spcPct val="107000"/>
              </a:lnSpc>
              <a:spcAft>
                <a:spcPts val="800"/>
              </a:spcAft>
              <a:buFont typeface="Wingdings" panose="05000000000000000000"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IIQA-SSR UPLOAD  and initiation of 3rd Cycle NAAC Accreditation.</a:t>
            </a:r>
          </a:p>
          <a:p>
            <a:pPr algn="just">
              <a:lnSpc>
                <a:spcPct val="107000"/>
              </a:lnSpc>
              <a:spcAft>
                <a:spcPts val="800"/>
              </a:spcAft>
              <a:buFont typeface="Wingdings" panose="05000000000000000000"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Internal Academic Audit.</a:t>
            </a:r>
          </a:p>
          <a:p>
            <a:pPr algn="just">
              <a:lnSpc>
                <a:spcPct val="107000"/>
              </a:lnSpc>
              <a:spcAft>
                <a:spcPts val="800"/>
              </a:spcAf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IQAC organized a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seminar on National Education Policy (NEP)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College teachers on 23</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rd</a:t>
            </a:r>
            <a:r>
              <a:rPr lang="en-US" sz="18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February, 2023.</a:t>
            </a:r>
          </a:p>
          <a:p>
            <a:pPr algn="just">
              <a:lnSpc>
                <a:spcPct val="107000"/>
              </a:lnSpc>
              <a:spcAft>
                <a:spcPts val="800"/>
              </a:spcAft>
              <a:buFont typeface="Wingdings" panose="05000000000000000000" pitchFamily="2" charset="2"/>
              <a:buChar char="Ø"/>
            </a:pPr>
            <a:r>
              <a:rPr lang="en-US" sz="1800" b="1" dirty="0">
                <a:latin typeface="Times New Roman" panose="02020603050405020304" pitchFamily="18" charset="0"/>
                <a:ea typeface="Calibri" panose="020F0502020204030204" pitchFamily="34" charset="0"/>
                <a:cs typeface="Times New Roman" panose="02020603050405020304" pitchFamily="18" charset="0"/>
              </a:rPr>
              <a:t>Visit by Mentoring team on upcoming NAAC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 3</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rd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March 2023.</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9656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8634-B191-678D-5F79-579C061F6EED}"/>
              </a:ext>
            </a:extLst>
          </p:cNvPr>
          <p:cNvSpPr>
            <a:spLocks noGrp="1"/>
          </p:cNvSpPr>
          <p:nvPr>
            <p:ph type="title"/>
          </p:nvPr>
        </p:nvSpPr>
        <p:spPr>
          <a:xfrm>
            <a:off x="121678" y="33279"/>
            <a:ext cx="10519428" cy="975457"/>
          </a:xfrm>
        </p:spPr>
        <p:txBody>
          <a:bodyPr>
            <a:normAutofit fontScale="90000"/>
          </a:bodyPr>
          <a:lstStyle/>
          <a:p>
            <a:r>
              <a:rPr lang="en-US" sz="3200" b="1" dirty="0" err="1"/>
              <a:t>Organising</a:t>
            </a:r>
            <a:r>
              <a:rPr lang="en-US" sz="3200" b="1" dirty="0"/>
              <a:t> Orientation </a:t>
            </a:r>
            <a:r>
              <a:rPr lang="en-US" sz="3200" b="1" dirty="0" err="1"/>
              <a:t>Programme</a:t>
            </a:r>
            <a:r>
              <a:rPr lang="en-US" sz="3200" b="1" dirty="0"/>
              <a:t> for Freshers every session</a:t>
            </a:r>
            <a:endParaRPr lang="en-IN" sz="3200" b="1" dirty="0"/>
          </a:p>
        </p:txBody>
      </p:sp>
      <p:pic>
        <p:nvPicPr>
          <p:cNvPr id="5" name="Content Placeholder 4">
            <a:extLst>
              <a:ext uri="{FF2B5EF4-FFF2-40B4-BE49-F238E27FC236}">
                <a16:creationId xmlns:a16="http://schemas.microsoft.com/office/drawing/2014/main" id="{178BF525-132B-09B1-BC84-503E9253A6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38" y="4045906"/>
            <a:ext cx="5418213" cy="2759919"/>
          </a:xfrm>
        </p:spPr>
      </p:pic>
      <p:pic>
        <p:nvPicPr>
          <p:cNvPr id="7" name="Picture 6">
            <a:extLst>
              <a:ext uri="{FF2B5EF4-FFF2-40B4-BE49-F238E27FC236}">
                <a16:creationId xmlns:a16="http://schemas.microsoft.com/office/drawing/2014/main" id="{09341DC1-E310-2F75-1DBF-BE9BEC3E0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981" y="3774141"/>
            <a:ext cx="3798312" cy="3074174"/>
          </a:xfrm>
          <a:prstGeom prst="rect">
            <a:avLst/>
          </a:prstGeom>
        </p:spPr>
      </p:pic>
      <p:pic>
        <p:nvPicPr>
          <p:cNvPr id="9" name="Picture 8">
            <a:extLst>
              <a:ext uri="{FF2B5EF4-FFF2-40B4-BE49-F238E27FC236}">
                <a16:creationId xmlns:a16="http://schemas.microsoft.com/office/drawing/2014/main" id="{27D65F1B-1C54-4D14-AAF6-7606EF1F2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2682" y="798382"/>
            <a:ext cx="3607640" cy="2759919"/>
          </a:xfrm>
          <a:prstGeom prst="rect">
            <a:avLst/>
          </a:prstGeom>
        </p:spPr>
      </p:pic>
      <p:pic>
        <p:nvPicPr>
          <p:cNvPr id="11" name="Picture 10">
            <a:extLst>
              <a:ext uri="{FF2B5EF4-FFF2-40B4-BE49-F238E27FC236}">
                <a16:creationId xmlns:a16="http://schemas.microsoft.com/office/drawing/2014/main" id="{80555788-1D5B-4144-89B5-796BDB27A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225" y="1214424"/>
            <a:ext cx="2739377" cy="4687755"/>
          </a:xfrm>
          <a:prstGeom prst="rect">
            <a:avLst/>
          </a:prstGeom>
        </p:spPr>
      </p:pic>
      <p:pic>
        <p:nvPicPr>
          <p:cNvPr id="13" name="Picture 12">
            <a:extLst>
              <a:ext uri="{FF2B5EF4-FFF2-40B4-BE49-F238E27FC236}">
                <a16:creationId xmlns:a16="http://schemas.microsoft.com/office/drawing/2014/main" id="{262C8E8A-B716-3853-23D7-3CFEEB699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38" y="1008736"/>
            <a:ext cx="5170596" cy="3037170"/>
          </a:xfrm>
          <a:prstGeom prst="rect">
            <a:avLst/>
          </a:prstGeom>
        </p:spPr>
      </p:pic>
    </p:spTree>
    <p:extLst>
      <p:ext uri="{BB962C8B-B14F-4D97-AF65-F5344CB8AC3E}">
        <p14:creationId xmlns:p14="http://schemas.microsoft.com/office/powerpoint/2010/main" val="141856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Seminars</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2EB64-B3F1-F6F4-8501-ADE0D2BC6AE5}"/>
              </a:ext>
            </a:extLst>
          </p:cNvPr>
          <p:cNvSpPr txBox="1"/>
          <p:nvPr/>
        </p:nvSpPr>
        <p:spPr>
          <a:xfrm>
            <a:off x="2292308" y="5295982"/>
            <a:ext cx="8716003" cy="923330"/>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Seminar on National Education Policy (NEP) for College teachers, 2023</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Speaker : Sri Debashish Biswas, Inspector of Colleges, University of Calcutta</a:t>
            </a:r>
            <a:endParaRPr lang="en-I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6868858-E534-79D1-C34B-4CC950E01395}"/>
              </a:ext>
            </a:extLst>
          </p:cNvPr>
          <p:cNvPicPr>
            <a:picLocks noChangeAspect="1"/>
          </p:cNvPicPr>
          <p:nvPr/>
        </p:nvPicPr>
        <p:blipFill rotWithShape="1">
          <a:blip r:embed="rId2">
            <a:extLst>
              <a:ext uri="{28A0092B-C50C-407E-A947-70E740481C1C}">
                <a14:useLocalDpi xmlns:a14="http://schemas.microsoft.com/office/drawing/2010/main" val="0"/>
              </a:ext>
            </a:extLst>
          </a:blip>
          <a:srcRect r="20141" b="13174"/>
          <a:stretch/>
        </p:blipFill>
        <p:spPr>
          <a:xfrm>
            <a:off x="3671152" y="1551372"/>
            <a:ext cx="2583105" cy="3744610"/>
          </a:xfrm>
          <a:prstGeom prst="rect">
            <a:avLst/>
          </a:prstGeom>
        </p:spPr>
      </p:pic>
      <p:pic>
        <p:nvPicPr>
          <p:cNvPr id="8" name="Picture 7">
            <a:extLst>
              <a:ext uri="{FF2B5EF4-FFF2-40B4-BE49-F238E27FC236}">
                <a16:creationId xmlns:a16="http://schemas.microsoft.com/office/drawing/2014/main" id="{405F2C0A-4E57-A91A-D0A8-60DA58783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728" y="1551372"/>
            <a:ext cx="4992814" cy="3744610"/>
          </a:xfrm>
          <a:prstGeom prst="rect">
            <a:avLst/>
          </a:prstGeom>
        </p:spPr>
      </p:pic>
      <p:pic>
        <p:nvPicPr>
          <p:cNvPr id="4" name="Picture 3">
            <a:extLst>
              <a:ext uri="{FF2B5EF4-FFF2-40B4-BE49-F238E27FC236}">
                <a16:creationId xmlns:a16="http://schemas.microsoft.com/office/drawing/2014/main" id="{4F8F2D2A-E75F-78B0-733A-DE10745C7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 y="157780"/>
            <a:ext cx="3675668" cy="2710926"/>
          </a:xfrm>
          <a:prstGeom prst="rect">
            <a:avLst/>
          </a:prstGeom>
        </p:spPr>
      </p:pic>
    </p:spTree>
    <p:extLst>
      <p:ext uri="{BB962C8B-B14F-4D97-AF65-F5344CB8AC3E}">
        <p14:creationId xmlns:p14="http://schemas.microsoft.com/office/powerpoint/2010/main" val="1040644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5529-1562-E9E7-5665-B6FB02E83150}"/>
              </a:ext>
            </a:extLst>
          </p:cNvPr>
          <p:cNvSpPr>
            <a:spLocks noGrp="1"/>
          </p:cNvSpPr>
          <p:nvPr>
            <p:ph type="title"/>
          </p:nvPr>
        </p:nvSpPr>
        <p:spPr/>
        <p:txBody>
          <a:bodyPr>
            <a:normAutofit/>
          </a:bodyPr>
          <a:lstStyle/>
          <a:p>
            <a:r>
              <a:rPr lang="en-IN" sz="2400" dirty="0">
                <a:solidFill>
                  <a:srgbClr val="000000"/>
                </a:solidFill>
                <a:effectLst/>
                <a:latin typeface="Times New Roman" panose="02020603050405020304" pitchFamily="18" charset="0"/>
                <a:ea typeface="Droid Sans Fallback"/>
              </a:rPr>
              <a:t>State Level Seminar on </a:t>
            </a:r>
            <a:r>
              <a:rPr lang="en-IN" sz="2400" i="1" dirty="0">
                <a:solidFill>
                  <a:srgbClr val="000000"/>
                </a:solidFill>
                <a:effectLst/>
                <a:latin typeface="Times New Roman" panose="02020603050405020304" pitchFamily="18" charset="0"/>
                <a:ea typeface="Droid Sans Fallback"/>
              </a:rPr>
              <a:t>Celebration of 200th Birth Anniversary of Pandit Ishwar Chandra Vidyasagar - Revisiting the Renaissance Man</a:t>
            </a:r>
            <a:r>
              <a:rPr lang="en-IN" sz="2400" dirty="0">
                <a:solidFill>
                  <a:srgbClr val="000000"/>
                </a:solidFill>
                <a:effectLst/>
                <a:latin typeface="Times New Roman" panose="02020603050405020304" pitchFamily="18" charset="0"/>
                <a:ea typeface="Droid Sans Fallback"/>
              </a:rPr>
              <a:t> was organized by IQAC with the departments of Philosophy, History, Sanskrit, Hindi and Bengali on 11</a:t>
            </a:r>
            <a:r>
              <a:rPr lang="en-IN" sz="2400" baseline="30000" dirty="0">
                <a:solidFill>
                  <a:srgbClr val="000000"/>
                </a:solidFill>
                <a:effectLst/>
                <a:latin typeface="Times New Roman" panose="02020603050405020304" pitchFamily="18" charset="0"/>
                <a:ea typeface="Droid Sans Fallback"/>
              </a:rPr>
              <a:t>th</a:t>
            </a:r>
            <a:r>
              <a:rPr lang="en-IN" sz="2400" dirty="0">
                <a:solidFill>
                  <a:srgbClr val="000000"/>
                </a:solidFill>
                <a:effectLst/>
                <a:latin typeface="Times New Roman" panose="02020603050405020304" pitchFamily="18" charset="0"/>
                <a:ea typeface="Droid Sans Fallback"/>
              </a:rPr>
              <a:t> February, 2020</a:t>
            </a:r>
            <a:endParaRPr lang="en-IN" sz="2400" dirty="0"/>
          </a:p>
        </p:txBody>
      </p:sp>
      <p:pic>
        <p:nvPicPr>
          <p:cNvPr id="5" name="Content Placeholder 4">
            <a:extLst>
              <a:ext uri="{FF2B5EF4-FFF2-40B4-BE49-F238E27FC236}">
                <a16:creationId xmlns:a16="http://schemas.microsoft.com/office/drawing/2014/main" id="{AE2B49ED-E1C4-3105-958B-E8005B04ED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0551" y="2532530"/>
            <a:ext cx="5291261" cy="3490896"/>
          </a:xfrm>
        </p:spPr>
      </p:pic>
      <p:pic>
        <p:nvPicPr>
          <p:cNvPr id="7" name="Picture 6">
            <a:extLst>
              <a:ext uri="{FF2B5EF4-FFF2-40B4-BE49-F238E27FC236}">
                <a16:creationId xmlns:a16="http://schemas.microsoft.com/office/drawing/2014/main" id="{F333D69B-9F32-1893-7910-DE0D24163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679" y="2505722"/>
            <a:ext cx="2231715" cy="3384090"/>
          </a:xfrm>
          <a:prstGeom prst="rect">
            <a:avLst/>
          </a:prstGeom>
        </p:spPr>
      </p:pic>
    </p:spTree>
    <p:extLst>
      <p:ext uri="{BB962C8B-B14F-4D97-AF65-F5344CB8AC3E}">
        <p14:creationId xmlns:p14="http://schemas.microsoft.com/office/powerpoint/2010/main" val="2862908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44E1-1304-E422-13B6-BDC0F846ECC7}"/>
              </a:ext>
            </a:extLst>
          </p:cNvPr>
          <p:cNvSpPr>
            <a:spLocks noGrp="1"/>
          </p:cNvSpPr>
          <p:nvPr>
            <p:ph type="title"/>
          </p:nvPr>
        </p:nvSpPr>
        <p:spPr/>
        <p:txBody>
          <a:bodyPr>
            <a:normAutofit fontScale="90000"/>
          </a:bodyPr>
          <a:lstStyle/>
          <a:p>
            <a:r>
              <a:rPr lang="en-IN" sz="2400" b="1" dirty="0">
                <a:solidFill>
                  <a:srgbClr val="000000"/>
                </a:solidFill>
                <a:effectLst/>
                <a:latin typeface="Times New Roman" panose="02020603050405020304" pitchFamily="18" charset="0"/>
                <a:ea typeface="Droid Sans Fallback"/>
              </a:rPr>
              <a:t>2 State-level Seminar on Career Counselling and Soft Skill Development and </a:t>
            </a:r>
            <a:r>
              <a:rPr lang="en-IN" sz="2400" b="1">
                <a:solidFill>
                  <a:srgbClr val="000000"/>
                </a:solidFill>
                <a:effectLst/>
                <a:latin typeface="Times New Roman" panose="02020603050405020304" pitchFamily="18" charset="0"/>
                <a:ea typeface="Droid Sans Fallback"/>
              </a:rPr>
              <a:t>on Soft Skills </a:t>
            </a:r>
            <a:r>
              <a:rPr lang="en-IN" sz="2400" dirty="0">
                <a:solidFill>
                  <a:srgbClr val="000000"/>
                </a:solidFill>
                <a:effectLst/>
                <a:latin typeface="Times New Roman" panose="02020603050405020304" pitchFamily="18" charset="0"/>
                <a:ea typeface="Droid Sans Fallback"/>
              </a:rPr>
              <a:t>; The Department of English  along with Depts of Mathematics, Economics, Computer Science and Statistics in collaboration with  IQAC, Bethune College</a:t>
            </a:r>
            <a:br>
              <a:rPr lang="en-IN" sz="2400" dirty="0">
                <a:solidFill>
                  <a:srgbClr val="000000"/>
                </a:solidFill>
                <a:effectLst/>
                <a:latin typeface="Times New Roman" panose="02020603050405020304" pitchFamily="18" charset="0"/>
                <a:ea typeface="Droid Sans Fallback"/>
              </a:rPr>
            </a:br>
            <a:r>
              <a:rPr lang="en-IN" sz="2400" dirty="0">
                <a:solidFill>
                  <a:srgbClr val="000000"/>
                </a:solidFill>
                <a:effectLst/>
                <a:latin typeface="Times New Roman" panose="02020603050405020304" pitchFamily="18" charset="0"/>
                <a:ea typeface="Droid Sans Fallback"/>
              </a:rPr>
              <a:t>19</a:t>
            </a:r>
            <a:r>
              <a:rPr lang="en-IN" sz="2400" baseline="30000" dirty="0">
                <a:solidFill>
                  <a:srgbClr val="000000"/>
                </a:solidFill>
                <a:effectLst/>
                <a:latin typeface="Times New Roman" panose="02020603050405020304" pitchFamily="18" charset="0"/>
                <a:ea typeface="Droid Sans Fallback"/>
              </a:rPr>
              <a:t>th</a:t>
            </a:r>
            <a:r>
              <a:rPr lang="en-IN" sz="2400" dirty="0">
                <a:solidFill>
                  <a:srgbClr val="000000"/>
                </a:solidFill>
                <a:effectLst/>
                <a:latin typeface="Times New Roman" panose="02020603050405020304" pitchFamily="18" charset="0"/>
                <a:ea typeface="Droid Sans Fallback"/>
              </a:rPr>
              <a:t> February, 2020</a:t>
            </a:r>
            <a:endParaRPr lang="en-IN" sz="2400" dirty="0"/>
          </a:p>
        </p:txBody>
      </p:sp>
      <p:pic>
        <p:nvPicPr>
          <p:cNvPr id="11" name="Content Placeholder 10">
            <a:extLst>
              <a:ext uri="{FF2B5EF4-FFF2-40B4-BE49-F238E27FC236}">
                <a16:creationId xmlns:a16="http://schemas.microsoft.com/office/drawing/2014/main" id="{F5E61799-E08D-4667-A81D-F37216401A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8424" y="2614526"/>
            <a:ext cx="3352799" cy="4203745"/>
          </a:xfrm>
        </p:spPr>
      </p:pic>
      <p:sp>
        <p:nvSpPr>
          <p:cNvPr id="13" name="Rectangle 12">
            <a:extLst>
              <a:ext uri="{FF2B5EF4-FFF2-40B4-BE49-F238E27FC236}">
                <a16:creationId xmlns:a16="http://schemas.microsoft.com/office/drawing/2014/main" id="{56559C83-1F78-D3B2-7D29-79C6C0F6A2C9}"/>
              </a:ext>
            </a:extLst>
          </p:cNvPr>
          <p:cNvSpPr/>
          <p:nvPr/>
        </p:nvSpPr>
        <p:spPr>
          <a:xfrm>
            <a:off x="5629836" y="5423647"/>
            <a:ext cx="2752165" cy="1147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Seminar Proceedings</a:t>
            </a:r>
            <a:endParaRPr lang="en-IN" dirty="0"/>
          </a:p>
        </p:txBody>
      </p:sp>
      <p:pic>
        <p:nvPicPr>
          <p:cNvPr id="6" name="Picture 5">
            <a:extLst>
              <a:ext uri="{FF2B5EF4-FFF2-40B4-BE49-F238E27FC236}">
                <a16:creationId xmlns:a16="http://schemas.microsoft.com/office/drawing/2014/main" id="{7B485EDF-1B33-08D6-445F-C0B7E94B4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530" y="2504243"/>
            <a:ext cx="3093857" cy="4066887"/>
          </a:xfrm>
          <a:prstGeom prst="rect">
            <a:avLst/>
          </a:prstGeom>
        </p:spPr>
      </p:pic>
    </p:spTree>
    <p:extLst>
      <p:ext uri="{BB962C8B-B14F-4D97-AF65-F5344CB8AC3E}">
        <p14:creationId xmlns:p14="http://schemas.microsoft.com/office/powerpoint/2010/main" val="186505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Seminars</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2EB64-B3F1-F6F4-8501-ADE0D2BC6AE5}"/>
              </a:ext>
            </a:extLst>
          </p:cNvPr>
          <p:cNvSpPr txBox="1"/>
          <p:nvPr/>
        </p:nvSpPr>
        <p:spPr>
          <a:xfrm>
            <a:off x="1998061" y="5291092"/>
            <a:ext cx="8991209" cy="1754326"/>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Seminar on CBCS, 2018</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Speakers : </a:t>
            </a:r>
          </a:p>
          <a:p>
            <a:pPr algn="ctr"/>
            <a:r>
              <a:rPr lang="en-US" dirty="0">
                <a:latin typeface="Times New Roman" panose="02020603050405020304" pitchFamily="18" charset="0"/>
                <a:cs typeface="Times New Roman" panose="02020603050405020304" pitchFamily="18" charset="0"/>
              </a:rPr>
              <a:t>Prof. Amitava Raychaudhuri, Professor Emeritus, Dept. of Physics, University of Calcutta</a:t>
            </a:r>
          </a:p>
          <a:p>
            <a:pPr algn="ctr"/>
            <a:r>
              <a:rPr lang="en-US" dirty="0">
                <a:latin typeface="Times New Roman" panose="02020603050405020304" pitchFamily="18" charset="0"/>
                <a:cs typeface="Times New Roman" panose="02020603050405020304" pitchFamily="18" charset="0"/>
              </a:rPr>
              <a:t>Sri Debashish Biswas, Inspector of Colleges, University of Calcutta</a:t>
            </a:r>
            <a:endParaRPr lang="en-IN" dirty="0">
              <a:latin typeface="Times New Roman" panose="02020603050405020304" pitchFamily="18" charset="0"/>
              <a:cs typeface="Times New Roman" panose="02020603050405020304" pitchFamily="18" charset="0"/>
            </a:endParaRPr>
          </a:p>
          <a:p>
            <a:pPr algn="ctr"/>
            <a:endParaRPr lang="en-IN"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BA7D9BD-68C6-69E3-E56E-B722EF892961}"/>
              </a:ext>
            </a:extLst>
          </p:cNvPr>
          <p:cNvPicPr>
            <a:picLocks noChangeAspect="1"/>
          </p:cNvPicPr>
          <p:nvPr/>
        </p:nvPicPr>
        <p:blipFill rotWithShape="1">
          <a:blip r:embed="rId2">
            <a:extLst>
              <a:ext uri="{28A0092B-C50C-407E-A947-70E740481C1C}">
                <a14:useLocalDpi xmlns:a14="http://schemas.microsoft.com/office/drawing/2010/main" val="0"/>
              </a:ext>
            </a:extLst>
          </a:blip>
          <a:srcRect b="19842"/>
          <a:stretch/>
        </p:blipFill>
        <p:spPr>
          <a:xfrm>
            <a:off x="1908698" y="937696"/>
            <a:ext cx="7871565" cy="4353396"/>
          </a:xfrm>
          <a:prstGeom prst="rect">
            <a:avLst/>
          </a:prstGeom>
        </p:spPr>
      </p:pic>
    </p:spTree>
    <p:extLst>
      <p:ext uri="{BB962C8B-B14F-4D97-AF65-F5344CB8AC3E}">
        <p14:creationId xmlns:p14="http://schemas.microsoft.com/office/powerpoint/2010/main" val="127678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Webinars</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2EB64-B3F1-F6F4-8501-ADE0D2BC6AE5}"/>
              </a:ext>
            </a:extLst>
          </p:cNvPr>
          <p:cNvSpPr txBox="1"/>
          <p:nvPr/>
        </p:nvSpPr>
        <p:spPr>
          <a:xfrm>
            <a:off x="2350151" y="6065440"/>
            <a:ext cx="8823350" cy="646331"/>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Webinar series on 'Thoughts and Reflections in the Time of Covid-19 Pandemic : Science, Economy, Polity and Culture" organized by IQAC, Bethune College</a:t>
            </a:r>
            <a:endParaRPr lang="en-IN"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FA4A53F-0207-15B5-D66C-39B50AB7CEB8}"/>
              </a:ext>
            </a:extLst>
          </p:cNvPr>
          <p:cNvPicPr>
            <a:picLocks noChangeAspect="1"/>
          </p:cNvPicPr>
          <p:nvPr/>
        </p:nvPicPr>
        <p:blipFill rotWithShape="1">
          <a:blip r:embed="rId2"/>
          <a:srcRect l="14181" t="52345" r="40325" b="11715"/>
          <a:stretch/>
        </p:blipFill>
        <p:spPr>
          <a:xfrm>
            <a:off x="902562" y="949911"/>
            <a:ext cx="11165343" cy="4971917"/>
          </a:xfrm>
          <a:prstGeom prst="rect">
            <a:avLst/>
          </a:prstGeom>
        </p:spPr>
      </p:pic>
    </p:spTree>
    <p:extLst>
      <p:ext uri="{BB962C8B-B14F-4D97-AF65-F5344CB8AC3E}">
        <p14:creationId xmlns:p14="http://schemas.microsoft.com/office/powerpoint/2010/main" val="218065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Webinars</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2EB64-B3F1-F6F4-8501-ADE0D2BC6AE5}"/>
              </a:ext>
            </a:extLst>
          </p:cNvPr>
          <p:cNvSpPr txBox="1"/>
          <p:nvPr/>
        </p:nvSpPr>
        <p:spPr>
          <a:xfrm>
            <a:off x="637821" y="5131879"/>
            <a:ext cx="5650848" cy="83099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National Webinar on Today's Undergraduate Chemistry and Future Prospects, Organized by the Department of Chemistry and IQAC, Bethune College, 2020</a:t>
            </a:r>
            <a:endParaRPr lang="en-IN" sz="1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8016CE3-51C7-B1A5-3546-CC18E7485403}"/>
              </a:ext>
            </a:extLst>
          </p:cNvPr>
          <p:cNvPicPr>
            <a:picLocks noChangeAspect="1"/>
          </p:cNvPicPr>
          <p:nvPr/>
        </p:nvPicPr>
        <p:blipFill rotWithShape="1">
          <a:blip r:embed="rId2"/>
          <a:srcRect l="12946" t="54285" r="66634" b="14286"/>
          <a:stretch/>
        </p:blipFill>
        <p:spPr>
          <a:xfrm>
            <a:off x="762000" y="776917"/>
            <a:ext cx="5026023" cy="4351431"/>
          </a:xfrm>
          <a:prstGeom prst="rect">
            <a:avLst/>
          </a:prstGeom>
        </p:spPr>
      </p:pic>
      <p:pic>
        <p:nvPicPr>
          <p:cNvPr id="8" name="Picture 7">
            <a:extLst>
              <a:ext uri="{FF2B5EF4-FFF2-40B4-BE49-F238E27FC236}">
                <a16:creationId xmlns:a16="http://schemas.microsoft.com/office/drawing/2014/main" id="{665C913F-C82C-4FF0-6A58-10CB7BE40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95124"/>
            <a:ext cx="5715000" cy="4114734"/>
          </a:xfrm>
          <a:prstGeom prst="rect">
            <a:avLst/>
          </a:prstGeom>
        </p:spPr>
      </p:pic>
      <p:sp>
        <p:nvSpPr>
          <p:cNvPr id="10" name="TextBox 9">
            <a:extLst>
              <a:ext uri="{FF2B5EF4-FFF2-40B4-BE49-F238E27FC236}">
                <a16:creationId xmlns:a16="http://schemas.microsoft.com/office/drawing/2014/main" id="{299A9CE3-6696-90B7-D15E-2B4022F8FE19}"/>
              </a:ext>
            </a:extLst>
          </p:cNvPr>
          <p:cNvSpPr txBox="1"/>
          <p:nvPr/>
        </p:nvSpPr>
        <p:spPr>
          <a:xfrm>
            <a:off x="6288669" y="5128348"/>
            <a:ext cx="6096000" cy="830997"/>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International Webinar on New Mode of Online Teaching &amp; Learning: Prospects and Limitations in the Light of Human Responses , Organized By: IQAC, Bethune College, Kolkata</a:t>
            </a:r>
            <a:endParaRPr lang="en-IN"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8448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Workshops</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2EB64-B3F1-F6F4-8501-ADE0D2BC6AE5}"/>
              </a:ext>
            </a:extLst>
          </p:cNvPr>
          <p:cNvSpPr txBox="1"/>
          <p:nvPr/>
        </p:nvSpPr>
        <p:spPr>
          <a:xfrm>
            <a:off x="1549548" y="5970699"/>
            <a:ext cx="9092903" cy="707886"/>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National Workshop on “Orientation on MOOCs and E-content Development, Organized by IQAC, Bethune College, 2020</a:t>
            </a:r>
            <a:endParaRPr lang="en-IN" sz="20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1273771-FD05-7E76-DDB4-840112AD6E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3000"/>
                    </a14:imgEffect>
                    <a14:imgEffect>
                      <a14:brightnessContrast bright="-2000" contrast="35000"/>
                    </a14:imgEffect>
                  </a14:imgLayer>
                </a14:imgProps>
              </a:ext>
              <a:ext uri="{28A0092B-C50C-407E-A947-70E740481C1C}">
                <a14:useLocalDpi xmlns:a14="http://schemas.microsoft.com/office/drawing/2010/main" val="0"/>
              </a:ext>
            </a:extLst>
          </a:blip>
          <a:srcRect l="3500" t="7867" r="5313" b="9011"/>
          <a:stretch/>
        </p:blipFill>
        <p:spPr>
          <a:xfrm>
            <a:off x="1785258" y="918606"/>
            <a:ext cx="9098693" cy="5020787"/>
          </a:xfrm>
          <a:prstGeom prst="rect">
            <a:avLst/>
          </a:prstGeom>
        </p:spPr>
      </p:pic>
    </p:spTree>
    <p:extLst>
      <p:ext uri="{BB962C8B-B14F-4D97-AF65-F5344CB8AC3E}">
        <p14:creationId xmlns:p14="http://schemas.microsoft.com/office/powerpoint/2010/main" val="139135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Constitution of IQAC</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A900AA0-3F37-92A1-AAEE-A23BAB46960D}"/>
              </a:ext>
            </a:extLst>
          </p:cNvPr>
          <p:cNvSpPr>
            <a:spLocks noGrp="1"/>
          </p:cNvSpPr>
          <p:nvPr>
            <p:ph idx="1"/>
          </p:nvPr>
        </p:nvSpPr>
        <p:spPr>
          <a:xfrm>
            <a:off x="1484309" y="807868"/>
            <a:ext cx="10331870" cy="4847208"/>
          </a:xfrm>
        </p:spPr>
        <p:txBody>
          <a:bodyPr>
            <a:normAutofit/>
          </a:bodyPr>
          <a:lstStyle/>
          <a:p>
            <a:pPr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 pursuance of the NAAC Peer Team's recommendation for performance evaluation, assessment and accreditation and quality up-gradation, the Internal Quality Assurance Cell (IQAC) of Bethune College was established on </a:t>
            </a:r>
            <a:r>
              <a:rPr lang="en-US" b="1" dirty="0">
                <a:latin typeface="Times New Roman" panose="02020603050405020304" pitchFamily="18" charset="0"/>
                <a:cs typeface="Times New Roman" panose="02020603050405020304" pitchFamily="18" charset="0"/>
              </a:rPr>
              <a:t>29</a:t>
            </a:r>
            <a:r>
              <a:rPr lang="en-US" b="1" baseline="30000" dirty="0">
                <a:latin typeface="Times New Roman" panose="02020603050405020304" pitchFamily="18" charset="0"/>
                <a:cs typeface="Times New Roman" panose="02020603050405020304" pitchFamily="18" charset="0"/>
              </a:rPr>
              <a:t>th</a:t>
            </a:r>
            <a:r>
              <a:rPr lang="en-US" b="1" dirty="0">
                <a:latin typeface="Times New Roman" panose="02020603050405020304" pitchFamily="18" charset="0"/>
                <a:cs typeface="Times New Roman" panose="02020603050405020304" pitchFamily="18" charset="0"/>
              </a:rPr>
              <a:t> November, 2006 </a:t>
            </a:r>
            <a:r>
              <a:rPr lang="en-US" dirty="0">
                <a:latin typeface="Times New Roman" panose="02020603050405020304" pitchFamily="18" charset="0"/>
                <a:cs typeface="Times New Roman" panose="02020603050405020304" pitchFamily="18" charset="0"/>
              </a:rPr>
              <a:t>as a post-accreditation quality sustenance measure. </a:t>
            </a: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IQAC was regularly re-constituted from time to time as per UGC guidelines .</a:t>
            </a:r>
          </a:p>
          <a:p>
            <a:pPr marL="0" indent="0" algn="just">
              <a:buNone/>
            </a:pPr>
            <a:endParaRPr lang="en-US"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present IQAC was reconstituted on 6</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September, 2022 and confirmed on </a:t>
            </a:r>
            <a:r>
              <a:rPr lang="en-US" b="1" dirty="0">
                <a:latin typeface="Times New Roman" panose="02020603050405020304" pitchFamily="18" charset="0"/>
                <a:cs typeface="Times New Roman" panose="02020603050405020304" pitchFamily="18" charset="0"/>
              </a:rPr>
              <a:t>19</a:t>
            </a:r>
            <a:r>
              <a:rPr lang="en-US" b="1" baseline="30000" dirty="0">
                <a:latin typeface="Times New Roman" panose="02020603050405020304" pitchFamily="18" charset="0"/>
                <a:cs typeface="Times New Roman" panose="02020603050405020304" pitchFamily="18" charset="0"/>
              </a:rPr>
              <a:t>th</a:t>
            </a:r>
            <a:r>
              <a:rPr lang="en-US" b="1" dirty="0">
                <a:latin typeface="Times New Roman" panose="02020603050405020304" pitchFamily="18" charset="0"/>
                <a:cs typeface="Times New Roman" panose="02020603050405020304" pitchFamily="18" charset="0"/>
              </a:rPr>
              <a:t> October, 2022</a:t>
            </a:r>
            <a:r>
              <a:rPr lang="en-US" dirty="0">
                <a:latin typeface="Times New Roman" panose="02020603050405020304" pitchFamily="18" charset="0"/>
                <a:cs typeface="Times New Roman" panose="02020603050405020304" pitchFamily="18" charset="0"/>
              </a:rPr>
              <a:t>.</a:t>
            </a:r>
          </a:p>
          <a:p>
            <a:pPr marL="0" indent="0">
              <a:buNone/>
            </a:pPr>
            <a:endParaRPr lang="en-IN" dirty="0"/>
          </a:p>
        </p:txBody>
      </p:sp>
    </p:spTree>
    <p:extLst>
      <p:ext uri="{BB962C8B-B14F-4D97-AF65-F5344CB8AC3E}">
        <p14:creationId xmlns:p14="http://schemas.microsoft.com/office/powerpoint/2010/main" val="1439512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Faculty Development </a:t>
            </a:r>
            <a:r>
              <a:rPr lang="en-US" sz="3200" b="1" dirty="0" err="1">
                <a:latin typeface="Times New Roman" panose="02020603050405020304" pitchFamily="18" charset="0"/>
                <a:cs typeface="Times New Roman" panose="02020603050405020304" pitchFamily="18" charset="0"/>
              </a:rPr>
              <a:t>Programme</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2EB64-B3F1-F6F4-8501-ADE0D2BC6AE5}"/>
              </a:ext>
            </a:extLst>
          </p:cNvPr>
          <p:cNvSpPr txBox="1"/>
          <p:nvPr/>
        </p:nvSpPr>
        <p:spPr>
          <a:xfrm>
            <a:off x="1549548" y="5970699"/>
            <a:ext cx="9281738" cy="707886"/>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8 Day FDP on “Online Teaching and E-content Development”, Organized by IQAC, Bethune College, 2020</a:t>
            </a:r>
            <a:endParaRPr lang="en-IN" sz="20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DC0842-6466-91B4-0701-A5388ABC52B0}"/>
              </a:ext>
            </a:extLst>
          </p:cNvPr>
          <p:cNvPicPr>
            <a:picLocks noChangeAspect="1"/>
          </p:cNvPicPr>
          <p:nvPr/>
        </p:nvPicPr>
        <p:blipFill rotWithShape="1">
          <a:blip r:embed="rId2"/>
          <a:srcRect l="7946" t="10476" r="8125" b="5873"/>
          <a:stretch/>
        </p:blipFill>
        <p:spPr>
          <a:xfrm>
            <a:off x="1727255" y="827315"/>
            <a:ext cx="8737490" cy="4898572"/>
          </a:xfrm>
          <a:prstGeom prst="rect">
            <a:avLst/>
          </a:prstGeom>
        </p:spPr>
      </p:pic>
    </p:spTree>
    <p:extLst>
      <p:ext uri="{BB962C8B-B14F-4D97-AF65-F5344CB8AC3E}">
        <p14:creationId xmlns:p14="http://schemas.microsoft.com/office/powerpoint/2010/main" val="4002446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5F12-EF3C-0C1D-676A-E2AA07F92CB1}"/>
              </a:ext>
            </a:extLst>
          </p:cNvPr>
          <p:cNvSpPr>
            <a:spLocks noGrp="1"/>
          </p:cNvSpPr>
          <p:nvPr>
            <p:ph type="title"/>
          </p:nvPr>
        </p:nvSpPr>
        <p:spPr/>
        <p:txBody>
          <a:bodyPr>
            <a:normAutofit fontScale="90000"/>
          </a:bodyPr>
          <a:lstStyle/>
          <a:p>
            <a:r>
              <a:rPr lang="en-US" b="0" i="0" dirty="0">
                <a:solidFill>
                  <a:srgbClr val="007BFF"/>
                </a:solidFill>
                <a:effectLst/>
                <a:latin typeface="Times New Roman" panose="02020603050405020304" pitchFamily="18" charset="0"/>
                <a:cs typeface="Times New Roman" panose="02020603050405020304" pitchFamily="18" charset="0"/>
              </a:rPr>
              <a:t>Training </a:t>
            </a:r>
            <a:r>
              <a:rPr lang="en-US" b="0" i="0" dirty="0" err="1">
                <a:solidFill>
                  <a:srgbClr val="007BFF"/>
                </a:solidFill>
                <a:effectLst/>
                <a:latin typeface="Times New Roman" panose="02020603050405020304" pitchFamily="18" charset="0"/>
                <a:cs typeface="Times New Roman" panose="02020603050405020304" pitchFamily="18" charset="0"/>
              </a:rPr>
              <a:t>Programme</a:t>
            </a:r>
            <a:r>
              <a:rPr lang="en-US" b="0" i="0" dirty="0">
                <a:solidFill>
                  <a:srgbClr val="007BFF"/>
                </a:solidFill>
                <a:effectLst/>
                <a:latin typeface="Times New Roman" panose="02020603050405020304" pitchFamily="18" charset="0"/>
                <a:cs typeface="Times New Roman" panose="02020603050405020304" pitchFamily="18" charset="0"/>
              </a:rPr>
              <a:t> for Teaching and Non-teaching Staff on DVV </a:t>
            </a:r>
            <a:br>
              <a:rPr lang="en-US" b="0" i="0" dirty="0">
                <a:solidFill>
                  <a:srgbClr val="007BFF"/>
                </a:solidFill>
                <a:effectLst/>
                <a:latin typeface="-apple-system"/>
              </a:rPr>
            </a:br>
            <a:endParaRPr lang="en-IN" dirty="0"/>
          </a:p>
        </p:txBody>
      </p:sp>
      <p:pic>
        <p:nvPicPr>
          <p:cNvPr id="5" name="Content Placeholder 4">
            <a:extLst>
              <a:ext uri="{FF2B5EF4-FFF2-40B4-BE49-F238E27FC236}">
                <a16:creationId xmlns:a16="http://schemas.microsoft.com/office/drawing/2014/main" id="{61CFDFC3-FCED-0BE8-A154-032F722CF4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1435" y="1831131"/>
            <a:ext cx="4993341" cy="4824964"/>
          </a:xfrm>
        </p:spPr>
      </p:pic>
    </p:spTree>
    <p:extLst>
      <p:ext uri="{BB962C8B-B14F-4D97-AF65-F5344CB8AC3E}">
        <p14:creationId xmlns:p14="http://schemas.microsoft.com/office/powerpoint/2010/main" val="2480511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BD80F7-8904-B2B4-D6CF-3AD3B3ED3197}"/>
              </a:ext>
            </a:extLst>
          </p:cNvPr>
          <p:cNvSpPr>
            <a:spLocks noGrp="1"/>
          </p:cNvSpPr>
          <p:nvPr>
            <p:ph type="title"/>
          </p:nvPr>
        </p:nvSpPr>
        <p:spPr>
          <a:xfrm>
            <a:off x="1566152" y="154804"/>
            <a:ext cx="10536055" cy="594804"/>
          </a:xfrm>
        </p:spPr>
        <p:txBody>
          <a:bodyPr>
            <a:normAutofit fontScale="90000"/>
          </a:bodyPr>
          <a:lstStyle/>
          <a:p>
            <a:br>
              <a:rPr lang="en-IN" sz="3200"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No. of Seminars/ Webinars/conferences/workshops conducted by the College</a:t>
            </a:r>
            <a:br>
              <a:rPr lang="en-IN" sz="2700" dirty="0">
                <a:latin typeface="Times New Roman" panose="02020603050405020304" pitchFamily="18" charset="0"/>
                <a:cs typeface="Times New Roman" panose="02020603050405020304" pitchFamily="18" charset="0"/>
              </a:rPr>
            </a:br>
            <a:endParaRPr lang="en-IN" sz="2700" dirty="0">
              <a:latin typeface="Times New Roman" panose="02020603050405020304" pitchFamily="18" charset="0"/>
              <a:cs typeface="Times New Roman" panose="02020603050405020304" pitchFamily="18" charset="0"/>
            </a:endParaRPr>
          </a:p>
        </p:txBody>
      </p:sp>
      <p:graphicFrame>
        <p:nvGraphicFramePr>
          <p:cNvPr id="2" name="Chart 1">
            <a:extLst>
              <a:ext uri="{FF2B5EF4-FFF2-40B4-BE49-F238E27FC236}">
                <a16:creationId xmlns:a16="http://schemas.microsoft.com/office/drawing/2014/main" id="{7AC732A7-EA96-E2CE-7E54-5C3FD74782F8}"/>
              </a:ext>
            </a:extLst>
          </p:cNvPr>
          <p:cNvGraphicFramePr>
            <a:graphicFrameLocks/>
          </p:cNvGraphicFramePr>
          <p:nvPr>
            <p:extLst>
              <p:ext uri="{D42A27DB-BD31-4B8C-83A1-F6EECF244321}">
                <p14:modId xmlns:p14="http://schemas.microsoft.com/office/powerpoint/2010/main" val="3274855582"/>
              </p:ext>
            </p:extLst>
          </p:nvPr>
        </p:nvGraphicFramePr>
        <p:xfrm>
          <a:off x="2447109" y="1263285"/>
          <a:ext cx="7262948" cy="46912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7983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Academic Audit</a:t>
            </a:r>
            <a:endParaRPr lang="en-IN" sz="32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ADD06E9-5401-E598-2103-DDC84EF79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654" y="949912"/>
            <a:ext cx="10100815" cy="4545366"/>
          </a:xfrm>
          <a:prstGeom prst="rect">
            <a:avLst/>
          </a:prstGeom>
        </p:spPr>
      </p:pic>
      <p:sp>
        <p:nvSpPr>
          <p:cNvPr id="7" name="TextBox 6">
            <a:extLst>
              <a:ext uri="{FF2B5EF4-FFF2-40B4-BE49-F238E27FC236}">
                <a16:creationId xmlns:a16="http://schemas.microsoft.com/office/drawing/2014/main" id="{F212EB64-B3F1-F6F4-8501-ADE0D2BC6AE5}"/>
              </a:ext>
            </a:extLst>
          </p:cNvPr>
          <p:cNvSpPr txBox="1"/>
          <p:nvPr/>
        </p:nvSpPr>
        <p:spPr>
          <a:xfrm>
            <a:off x="3446406" y="5723422"/>
            <a:ext cx="6094520" cy="369332"/>
          </a:xfrm>
          <a:prstGeom prst="rect">
            <a:avLst/>
          </a:prstGeom>
          <a:noFill/>
        </p:spPr>
        <p:txBody>
          <a:bodyPr wrap="square">
            <a:spAutoFit/>
          </a:bodyPr>
          <a:lstStyle/>
          <a:p>
            <a:pPr algn="ctr"/>
            <a:r>
              <a:rPr lang="en-IN" b="1" dirty="0">
                <a:latin typeface="Times New Roman" panose="02020603050405020304" pitchFamily="18" charset="0"/>
                <a:cs typeface="Times New Roman" panose="02020603050405020304" pitchFamily="18" charset="0"/>
              </a:rPr>
              <a:t>Internal Audit at Sanskrit Department on 8</a:t>
            </a:r>
            <a:r>
              <a:rPr lang="en-IN" b="1" baseline="30000" dirty="0">
                <a:latin typeface="Times New Roman" panose="02020603050405020304" pitchFamily="18" charset="0"/>
                <a:cs typeface="Times New Roman" panose="02020603050405020304" pitchFamily="18" charset="0"/>
              </a:rPr>
              <a:t>th</a:t>
            </a:r>
            <a:r>
              <a:rPr lang="en-IN" b="1" dirty="0">
                <a:latin typeface="Times New Roman" panose="02020603050405020304" pitchFamily="18" charset="0"/>
                <a:cs typeface="Times New Roman" panose="02020603050405020304" pitchFamily="18" charset="0"/>
              </a:rPr>
              <a:t> July, 2022</a:t>
            </a:r>
          </a:p>
        </p:txBody>
      </p:sp>
    </p:spTree>
    <p:extLst>
      <p:ext uri="{BB962C8B-B14F-4D97-AF65-F5344CB8AC3E}">
        <p14:creationId xmlns:p14="http://schemas.microsoft.com/office/powerpoint/2010/main" val="354739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Academic Audit</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2EB64-B3F1-F6F4-8501-ADE0D2BC6AE5}"/>
              </a:ext>
            </a:extLst>
          </p:cNvPr>
          <p:cNvSpPr txBox="1"/>
          <p:nvPr/>
        </p:nvSpPr>
        <p:spPr>
          <a:xfrm>
            <a:off x="1342399" y="5766045"/>
            <a:ext cx="3824494" cy="646331"/>
          </a:xfrm>
          <a:prstGeom prst="rect">
            <a:avLst/>
          </a:prstGeom>
          <a:noFill/>
        </p:spPr>
        <p:txBody>
          <a:bodyPr wrap="square">
            <a:spAutoFit/>
          </a:bodyPr>
          <a:lstStyle/>
          <a:p>
            <a:pPr algn="ctr"/>
            <a:r>
              <a:rPr lang="en-IN" b="1" dirty="0">
                <a:latin typeface="Times New Roman" panose="02020603050405020304" pitchFamily="18" charset="0"/>
                <a:cs typeface="Times New Roman" panose="02020603050405020304" pitchFamily="18" charset="0"/>
              </a:rPr>
              <a:t>Internal Audit at Political Science Department on 5</a:t>
            </a:r>
            <a:r>
              <a:rPr lang="en-IN" b="1" baseline="30000" dirty="0">
                <a:latin typeface="Times New Roman" panose="02020603050405020304" pitchFamily="18" charset="0"/>
                <a:cs typeface="Times New Roman" panose="02020603050405020304" pitchFamily="18" charset="0"/>
              </a:rPr>
              <a:t>th</a:t>
            </a:r>
            <a:r>
              <a:rPr lang="en-IN" b="1" dirty="0">
                <a:latin typeface="Times New Roman" panose="02020603050405020304" pitchFamily="18" charset="0"/>
                <a:cs typeface="Times New Roman" panose="02020603050405020304" pitchFamily="18" charset="0"/>
              </a:rPr>
              <a:t> July, 2022</a:t>
            </a:r>
          </a:p>
        </p:txBody>
      </p:sp>
      <p:pic>
        <p:nvPicPr>
          <p:cNvPr id="4" name="Picture 3">
            <a:extLst>
              <a:ext uri="{FF2B5EF4-FFF2-40B4-BE49-F238E27FC236}">
                <a16:creationId xmlns:a16="http://schemas.microsoft.com/office/drawing/2014/main" id="{C4BB0428-B066-FEE6-843A-4236A7A948FB}"/>
              </a:ext>
            </a:extLst>
          </p:cNvPr>
          <p:cNvPicPr>
            <a:picLocks noChangeAspect="1"/>
          </p:cNvPicPr>
          <p:nvPr/>
        </p:nvPicPr>
        <p:blipFill rotWithShape="1">
          <a:blip r:embed="rId2">
            <a:extLst>
              <a:ext uri="{28A0092B-C50C-407E-A947-70E740481C1C}">
                <a14:useLocalDpi xmlns:a14="http://schemas.microsoft.com/office/drawing/2010/main" val="0"/>
              </a:ext>
            </a:extLst>
          </a:blip>
          <a:srcRect b="14150"/>
          <a:stretch/>
        </p:blipFill>
        <p:spPr>
          <a:xfrm>
            <a:off x="1484310" y="1091955"/>
            <a:ext cx="3948824" cy="4520094"/>
          </a:xfrm>
          <a:prstGeom prst="rect">
            <a:avLst/>
          </a:prstGeom>
        </p:spPr>
      </p:pic>
      <p:pic>
        <p:nvPicPr>
          <p:cNvPr id="8" name="Picture 7">
            <a:extLst>
              <a:ext uri="{FF2B5EF4-FFF2-40B4-BE49-F238E27FC236}">
                <a16:creationId xmlns:a16="http://schemas.microsoft.com/office/drawing/2014/main" id="{EEE34586-8B77-2608-535A-067F6844CA1B}"/>
              </a:ext>
            </a:extLst>
          </p:cNvPr>
          <p:cNvPicPr>
            <a:picLocks noChangeAspect="1"/>
          </p:cNvPicPr>
          <p:nvPr/>
        </p:nvPicPr>
        <p:blipFill rotWithShape="1">
          <a:blip r:embed="rId3"/>
          <a:srcRect l="37938" t="29579" r="42184" b="17411"/>
          <a:stretch/>
        </p:blipFill>
        <p:spPr>
          <a:xfrm>
            <a:off x="6989686" y="1091954"/>
            <a:ext cx="3006570" cy="4510019"/>
          </a:xfrm>
          <a:prstGeom prst="rect">
            <a:avLst/>
          </a:prstGeom>
        </p:spPr>
      </p:pic>
      <p:sp>
        <p:nvSpPr>
          <p:cNvPr id="9" name="TextBox 8">
            <a:extLst>
              <a:ext uri="{FF2B5EF4-FFF2-40B4-BE49-F238E27FC236}">
                <a16:creationId xmlns:a16="http://schemas.microsoft.com/office/drawing/2014/main" id="{AC50806C-CBE5-1CD2-3CE6-639078BD21B4}"/>
              </a:ext>
            </a:extLst>
          </p:cNvPr>
          <p:cNvSpPr txBox="1"/>
          <p:nvPr/>
        </p:nvSpPr>
        <p:spPr>
          <a:xfrm>
            <a:off x="6493666" y="5612049"/>
            <a:ext cx="3824494" cy="646331"/>
          </a:xfrm>
          <a:prstGeom prst="rect">
            <a:avLst/>
          </a:prstGeom>
          <a:noFill/>
        </p:spPr>
        <p:txBody>
          <a:bodyPr wrap="square">
            <a:spAutoFit/>
          </a:bodyPr>
          <a:lstStyle/>
          <a:p>
            <a:pPr algn="ctr"/>
            <a:r>
              <a:rPr lang="en-IN" b="1" dirty="0">
                <a:latin typeface="Times New Roman" panose="02020603050405020304" pitchFamily="18" charset="0"/>
                <a:cs typeface="Times New Roman" panose="02020603050405020304" pitchFamily="18" charset="0"/>
              </a:rPr>
              <a:t>Internal Audit at Psychology Department on 2</a:t>
            </a:r>
            <a:r>
              <a:rPr lang="en-IN" b="1" baseline="30000" dirty="0">
                <a:latin typeface="Times New Roman" panose="02020603050405020304" pitchFamily="18" charset="0"/>
                <a:cs typeface="Times New Roman" panose="02020603050405020304" pitchFamily="18" charset="0"/>
              </a:rPr>
              <a:t>nd</a:t>
            </a:r>
            <a:r>
              <a:rPr lang="en-IN" b="1" dirty="0">
                <a:latin typeface="Times New Roman" panose="02020603050405020304" pitchFamily="18" charset="0"/>
                <a:cs typeface="Times New Roman" panose="02020603050405020304" pitchFamily="18" charset="0"/>
              </a:rPr>
              <a:t>  March, 2023</a:t>
            </a:r>
          </a:p>
        </p:txBody>
      </p:sp>
    </p:spTree>
    <p:extLst>
      <p:ext uri="{BB962C8B-B14F-4D97-AF65-F5344CB8AC3E}">
        <p14:creationId xmlns:p14="http://schemas.microsoft.com/office/powerpoint/2010/main" val="3363190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632E-B92F-5358-4475-827712503ECF}"/>
              </a:ext>
            </a:extLst>
          </p:cNvPr>
          <p:cNvSpPr>
            <a:spLocks noGrp="1"/>
          </p:cNvSpPr>
          <p:nvPr>
            <p:ph type="title"/>
          </p:nvPr>
        </p:nvSpPr>
        <p:spPr/>
        <p:txBody>
          <a:bodyPr/>
          <a:lstStyle/>
          <a:p>
            <a:r>
              <a:rPr lang="en-US" dirty="0"/>
              <a:t>External Academic Audit</a:t>
            </a:r>
            <a:endParaRPr lang="en-IN" dirty="0"/>
          </a:p>
        </p:txBody>
      </p:sp>
      <p:pic>
        <p:nvPicPr>
          <p:cNvPr id="5" name="Content Placeholder 4">
            <a:extLst>
              <a:ext uri="{FF2B5EF4-FFF2-40B4-BE49-F238E27FC236}">
                <a16:creationId xmlns:a16="http://schemas.microsoft.com/office/drawing/2014/main" id="{99C77543-6DF5-835E-5744-289F98D007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075" y="1904796"/>
            <a:ext cx="9550665" cy="4675298"/>
          </a:xfrm>
        </p:spPr>
      </p:pic>
    </p:spTree>
    <p:extLst>
      <p:ext uri="{BB962C8B-B14F-4D97-AF65-F5344CB8AC3E}">
        <p14:creationId xmlns:p14="http://schemas.microsoft.com/office/powerpoint/2010/main" val="572818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Academic Audit</a:t>
            </a:r>
            <a:endParaRPr lang="en-I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12EB64-B3F1-F6F4-8501-ADE0D2BC6AE5}"/>
              </a:ext>
            </a:extLst>
          </p:cNvPr>
          <p:cNvSpPr txBox="1"/>
          <p:nvPr/>
        </p:nvSpPr>
        <p:spPr>
          <a:xfrm>
            <a:off x="1484310" y="4348725"/>
            <a:ext cx="10293162" cy="2062103"/>
          </a:xfrm>
          <a:prstGeom prst="rect">
            <a:avLst/>
          </a:prstGeom>
          <a:noFill/>
        </p:spPr>
        <p:txBody>
          <a:bodyPr wrap="square">
            <a:spAutoFit/>
          </a:bodyPr>
          <a:lstStyle/>
          <a:p>
            <a:pPr algn="ctr"/>
            <a:r>
              <a:rPr lang="en-IN" b="1" dirty="0">
                <a:latin typeface="Times New Roman" panose="02020603050405020304" pitchFamily="18" charset="0"/>
                <a:cs typeface="Times New Roman" panose="02020603050405020304" pitchFamily="18" charset="0"/>
              </a:rPr>
              <a:t>External Academic Audit on 29</a:t>
            </a:r>
            <a:r>
              <a:rPr lang="en-IN" b="1" baseline="30000" dirty="0">
                <a:latin typeface="Times New Roman" panose="02020603050405020304" pitchFamily="18" charset="0"/>
                <a:cs typeface="Times New Roman" panose="02020603050405020304" pitchFamily="18" charset="0"/>
              </a:rPr>
              <a:t>th</a:t>
            </a:r>
            <a:r>
              <a:rPr lang="en-IN" b="1" dirty="0">
                <a:latin typeface="Times New Roman" panose="02020603050405020304" pitchFamily="18" charset="0"/>
                <a:cs typeface="Times New Roman" panose="02020603050405020304" pitchFamily="18" charset="0"/>
              </a:rPr>
              <a:t> July, 2022</a:t>
            </a:r>
          </a:p>
          <a:p>
            <a:pPr algn="ctr"/>
            <a:endParaRPr lang="en-IN" b="1" dirty="0">
              <a:latin typeface="Times New Roman" panose="02020603050405020304" pitchFamily="18" charset="0"/>
              <a:cs typeface="Times New Roman" panose="02020603050405020304" pitchFamily="18" charset="0"/>
            </a:endParaRPr>
          </a:p>
          <a:p>
            <a:pPr algn="just"/>
            <a:r>
              <a:rPr lang="en-IN" sz="2000" b="1" dirty="0">
                <a:latin typeface="Times New Roman" panose="02020603050405020304" pitchFamily="18" charset="0"/>
                <a:cs typeface="Times New Roman" panose="02020603050405020304" pitchFamily="18" charset="0"/>
              </a:rPr>
              <a:t>Members of the Expert Team:</a:t>
            </a:r>
          </a:p>
          <a:p>
            <a:pPr algn="just"/>
            <a:r>
              <a:rPr lang="en-IN" dirty="0">
                <a:latin typeface="Times New Roman" panose="02020603050405020304" pitchFamily="18" charset="0"/>
                <a:cs typeface="Times New Roman" panose="02020603050405020304" pitchFamily="18" charset="0"/>
              </a:rPr>
              <a:t>1. Swami </a:t>
            </a:r>
            <a:r>
              <a:rPr lang="en-IN" dirty="0" err="1">
                <a:latin typeface="Times New Roman" panose="02020603050405020304" pitchFamily="18" charset="0"/>
                <a:cs typeface="Times New Roman" panose="02020603050405020304" pitchFamily="18" charset="0"/>
              </a:rPr>
              <a:t>Shastrajnananda</a:t>
            </a:r>
            <a:r>
              <a:rPr lang="en-IN" dirty="0">
                <a:latin typeface="Times New Roman" panose="02020603050405020304" pitchFamily="18" charset="0"/>
                <a:cs typeface="Times New Roman" panose="02020603050405020304" pitchFamily="18" charset="0"/>
              </a:rPr>
              <a:t>, Secretary, Ramakrishna Mission </a:t>
            </a:r>
            <a:r>
              <a:rPr lang="en-IN" dirty="0" err="1">
                <a:latin typeface="Times New Roman" panose="02020603050405020304" pitchFamily="18" charset="0"/>
                <a:cs typeface="Times New Roman" panose="02020603050405020304" pitchFamily="18" charset="0"/>
              </a:rPr>
              <a:t>Saradapitha</a:t>
            </a:r>
            <a:r>
              <a:rPr lang="en-IN" dirty="0">
                <a:latin typeface="Times New Roman" panose="02020603050405020304" pitchFamily="18" charset="0"/>
                <a:cs typeface="Times New Roman" panose="02020603050405020304" pitchFamily="18" charset="0"/>
              </a:rPr>
              <a:t>.</a:t>
            </a:r>
          </a:p>
          <a:p>
            <a:pPr algn="just"/>
            <a:r>
              <a:rPr lang="en-IN" dirty="0">
                <a:latin typeface="Times New Roman" panose="02020603050405020304" pitchFamily="18" charset="0"/>
                <a:cs typeface="Times New Roman" panose="02020603050405020304" pitchFamily="18" charset="0"/>
              </a:rPr>
              <a:t>2. Sri Debashish Biswas. Inspector of Colleges, University of Calcutta</a:t>
            </a:r>
          </a:p>
          <a:p>
            <a:pPr algn="just"/>
            <a:r>
              <a:rPr lang="en-IN" dirty="0">
                <a:latin typeface="Times New Roman" panose="02020603050405020304" pitchFamily="18" charset="0"/>
                <a:cs typeface="Times New Roman" panose="02020603050405020304" pitchFamily="18" charset="0"/>
              </a:rPr>
              <a:t>3. </a:t>
            </a: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Samrat Bhattacharya, 1QAC Coordinator, Scottish Church College</a:t>
            </a:r>
          </a:p>
          <a:p>
            <a:pPr algn="just"/>
            <a:r>
              <a:rPr lang="en-IN" dirty="0">
                <a:latin typeface="Times New Roman" panose="02020603050405020304" pitchFamily="18" charset="0"/>
                <a:cs typeface="Times New Roman" panose="02020603050405020304" pitchFamily="18" charset="0"/>
              </a:rPr>
              <a:t>4. Dr </a:t>
            </a:r>
            <a:r>
              <a:rPr lang="en-IN" dirty="0" err="1">
                <a:latin typeface="Times New Roman" panose="02020603050405020304" pitchFamily="18" charset="0"/>
                <a:cs typeface="Times New Roman" panose="02020603050405020304" pitchFamily="18" charset="0"/>
              </a:rPr>
              <a:t>Ratnaboli</a:t>
            </a:r>
            <a:r>
              <a:rPr lang="en-IN" dirty="0">
                <a:latin typeface="Times New Roman" panose="02020603050405020304" pitchFamily="18" charset="0"/>
                <a:cs typeface="Times New Roman" panose="02020603050405020304" pitchFamily="18" charset="0"/>
              </a:rPr>
              <a:t> Banerjee. Former Secretary, UGC, Eastern Region</a:t>
            </a:r>
          </a:p>
        </p:txBody>
      </p:sp>
      <p:pic>
        <p:nvPicPr>
          <p:cNvPr id="5" name="Picture 4">
            <a:extLst>
              <a:ext uri="{FF2B5EF4-FFF2-40B4-BE49-F238E27FC236}">
                <a16:creationId xmlns:a16="http://schemas.microsoft.com/office/drawing/2014/main" id="{976C62DB-1FEB-28B5-91FE-C014AE9CDF44}"/>
              </a:ext>
            </a:extLst>
          </p:cNvPr>
          <p:cNvPicPr>
            <a:picLocks noChangeAspect="1"/>
          </p:cNvPicPr>
          <p:nvPr/>
        </p:nvPicPr>
        <p:blipFill rotWithShape="1">
          <a:blip r:embed="rId2"/>
          <a:srcRect l="14199" t="42590" r="49704" b="21683"/>
          <a:stretch/>
        </p:blipFill>
        <p:spPr>
          <a:xfrm>
            <a:off x="1484310" y="805027"/>
            <a:ext cx="5226284" cy="2909656"/>
          </a:xfrm>
          <a:prstGeom prst="rect">
            <a:avLst/>
          </a:prstGeom>
        </p:spPr>
      </p:pic>
      <p:pic>
        <p:nvPicPr>
          <p:cNvPr id="10" name="Picture 9">
            <a:extLst>
              <a:ext uri="{FF2B5EF4-FFF2-40B4-BE49-F238E27FC236}">
                <a16:creationId xmlns:a16="http://schemas.microsoft.com/office/drawing/2014/main" id="{48C197F0-6470-7E7E-D042-A0C293860C3A}"/>
              </a:ext>
            </a:extLst>
          </p:cNvPr>
          <p:cNvPicPr>
            <a:picLocks noChangeAspect="1"/>
          </p:cNvPicPr>
          <p:nvPr/>
        </p:nvPicPr>
        <p:blipFill rotWithShape="1">
          <a:blip r:embed="rId3"/>
          <a:srcRect l="15145" t="43883" r="45025" b="21942"/>
          <a:stretch/>
        </p:blipFill>
        <p:spPr>
          <a:xfrm>
            <a:off x="6979068" y="805027"/>
            <a:ext cx="4944195" cy="2909656"/>
          </a:xfrm>
          <a:prstGeom prst="rect">
            <a:avLst/>
          </a:prstGeom>
        </p:spPr>
      </p:pic>
    </p:spTree>
    <p:extLst>
      <p:ext uri="{BB962C8B-B14F-4D97-AF65-F5344CB8AC3E}">
        <p14:creationId xmlns:p14="http://schemas.microsoft.com/office/powerpoint/2010/main" val="275646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Laboratory Inspection</a:t>
            </a:r>
            <a:endParaRPr lang="en-I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C50806C-CBE5-1CD2-3CE6-639078BD21B4}"/>
              </a:ext>
            </a:extLst>
          </p:cNvPr>
          <p:cNvSpPr txBox="1"/>
          <p:nvPr/>
        </p:nvSpPr>
        <p:spPr>
          <a:xfrm>
            <a:off x="1750380" y="5612049"/>
            <a:ext cx="8567780" cy="369332"/>
          </a:xfrm>
          <a:prstGeom prst="rect">
            <a:avLst/>
          </a:prstGeom>
          <a:noFill/>
        </p:spPr>
        <p:txBody>
          <a:bodyPr wrap="square">
            <a:spAutoFit/>
          </a:bodyPr>
          <a:lstStyle/>
          <a:p>
            <a:pPr algn="ctr"/>
            <a:r>
              <a:rPr lang="en-IN" b="1" dirty="0">
                <a:latin typeface="Times New Roman" panose="02020603050405020304" pitchFamily="18" charset="0"/>
                <a:cs typeface="Times New Roman" panose="02020603050405020304" pitchFamily="18" charset="0"/>
              </a:rPr>
              <a:t>Laboratory Inspection at Psychology Department on 2</a:t>
            </a:r>
            <a:r>
              <a:rPr lang="en-IN" b="1" baseline="30000" dirty="0">
                <a:latin typeface="Times New Roman" panose="02020603050405020304" pitchFamily="18" charset="0"/>
                <a:cs typeface="Times New Roman" panose="02020603050405020304" pitchFamily="18" charset="0"/>
              </a:rPr>
              <a:t>nd</a:t>
            </a:r>
            <a:r>
              <a:rPr lang="en-IN" b="1" dirty="0">
                <a:latin typeface="Times New Roman" panose="02020603050405020304" pitchFamily="18" charset="0"/>
                <a:cs typeface="Times New Roman" panose="02020603050405020304" pitchFamily="18" charset="0"/>
              </a:rPr>
              <a:t>  March, 2023</a:t>
            </a:r>
          </a:p>
        </p:txBody>
      </p:sp>
      <p:pic>
        <p:nvPicPr>
          <p:cNvPr id="5" name="Picture 4">
            <a:extLst>
              <a:ext uri="{FF2B5EF4-FFF2-40B4-BE49-F238E27FC236}">
                <a16:creationId xmlns:a16="http://schemas.microsoft.com/office/drawing/2014/main" id="{182DECBF-E29C-062E-68C2-88DA163852D6}"/>
              </a:ext>
            </a:extLst>
          </p:cNvPr>
          <p:cNvPicPr>
            <a:picLocks noChangeAspect="1"/>
          </p:cNvPicPr>
          <p:nvPr/>
        </p:nvPicPr>
        <p:blipFill rotWithShape="1">
          <a:blip r:embed="rId2"/>
          <a:srcRect l="14344" t="19546" r="14369" b="14045"/>
          <a:stretch/>
        </p:blipFill>
        <p:spPr>
          <a:xfrm>
            <a:off x="1750380" y="727967"/>
            <a:ext cx="8691240" cy="4554245"/>
          </a:xfrm>
          <a:prstGeom prst="rect">
            <a:avLst/>
          </a:prstGeom>
        </p:spPr>
      </p:pic>
    </p:spTree>
    <p:extLst>
      <p:ext uri="{BB962C8B-B14F-4D97-AF65-F5344CB8AC3E}">
        <p14:creationId xmlns:p14="http://schemas.microsoft.com/office/powerpoint/2010/main" val="2187398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US" sz="3200" b="1" dirty="0">
                <a:latin typeface="Times New Roman" panose="02020603050405020304" pitchFamily="18" charset="0"/>
                <a:cs typeface="Times New Roman" panose="02020603050405020304" pitchFamily="18" charset="0"/>
              </a:rPr>
              <a:t>Laboratory Inspection</a:t>
            </a:r>
            <a:endParaRPr lang="en-I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C50806C-CBE5-1CD2-3CE6-639078BD21B4}"/>
              </a:ext>
            </a:extLst>
          </p:cNvPr>
          <p:cNvSpPr txBox="1"/>
          <p:nvPr/>
        </p:nvSpPr>
        <p:spPr>
          <a:xfrm>
            <a:off x="1750380" y="5612049"/>
            <a:ext cx="8567780" cy="369332"/>
          </a:xfrm>
          <a:prstGeom prst="rect">
            <a:avLst/>
          </a:prstGeom>
          <a:noFill/>
        </p:spPr>
        <p:txBody>
          <a:bodyPr wrap="square">
            <a:spAutoFit/>
          </a:bodyPr>
          <a:lstStyle/>
          <a:p>
            <a:pPr algn="ctr"/>
            <a:r>
              <a:rPr lang="en-IN" b="1" dirty="0">
                <a:latin typeface="Times New Roman" panose="02020603050405020304" pitchFamily="18" charset="0"/>
                <a:cs typeface="Times New Roman" panose="02020603050405020304" pitchFamily="18" charset="0"/>
              </a:rPr>
              <a:t>Laboratory Inspection at Computer Science Department on 2</a:t>
            </a:r>
            <a:r>
              <a:rPr lang="en-IN" b="1" baseline="30000" dirty="0">
                <a:latin typeface="Times New Roman" panose="02020603050405020304" pitchFamily="18" charset="0"/>
                <a:cs typeface="Times New Roman" panose="02020603050405020304" pitchFamily="18" charset="0"/>
              </a:rPr>
              <a:t>nd</a:t>
            </a:r>
            <a:r>
              <a:rPr lang="en-IN" b="1" dirty="0">
                <a:latin typeface="Times New Roman" panose="02020603050405020304" pitchFamily="18" charset="0"/>
                <a:cs typeface="Times New Roman" panose="02020603050405020304" pitchFamily="18" charset="0"/>
              </a:rPr>
              <a:t>  March, 2023</a:t>
            </a:r>
          </a:p>
        </p:txBody>
      </p:sp>
      <p:pic>
        <p:nvPicPr>
          <p:cNvPr id="4" name="Picture 3">
            <a:extLst>
              <a:ext uri="{FF2B5EF4-FFF2-40B4-BE49-F238E27FC236}">
                <a16:creationId xmlns:a16="http://schemas.microsoft.com/office/drawing/2014/main" id="{9A994A26-C1DE-94BE-ACAE-C304560FDFA6}"/>
              </a:ext>
            </a:extLst>
          </p:cNvPr>
          <p:cNvPicPr>
            <a:picLocks noChangeAspect="1"/>
          </p:cNvPicPr>
          <p:nvPr/>
        </p:nvPicPr>
        <p:blipFill rotWithShape="1">
          <a:blip r:embed="rId2">
            <a:extLst>
              <a:ext uri="{28A0092B-C50C-407E-A947-70E740481C1C}">
                <a14:useLocalDpi xmlns:a14="http://schemas.microsoft.com/office/drawing/2010/main" val="0"/>
              </a:ext>
            </a:extLst>
          </a:blip>
          <a:srcRect l="-341" t="2589" b="6537"/>
          <a:stretch/>
        </p:blipFill>
        <p:spPr>
          <a:xfrm>
            <a:off x="4358936" y="841644"/>
            <a:ext cx="4296791" cy="4770405"/>
          </a:xfrm>
          <a:prstGeom prst="rect">
            <a:avLst/>
          </a:prstGeom>
        </p:spPr>
      </p:pic>
    </p:spTree>
    <p:extLst>
      <p:ext uri="{BB962C8B-B14F-4D97-AF65-F5344CB8AC3E}">
        <p14:creationId xmlns:p14="http://schemas.microsoft.com/office/powerpoint/2010/main" val="328421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1484310" y="64364"/>
            <a:ext cx="10018713" cy="885548"/>
          </a:xfrm>
        </p:spPr>
        <p:txBody>
          <a:bodyPr>
            <a:normAutofit/>
          </a:bodyPr>
          <a:lstStyle/>
          <a:p>
            <a:r>
              <a:rPr lang="en-IN" sz="3200" b="1" dirty="0">
                <a:latin typeface="Times New Roman" panose="02020603050405020304" pitchFamily="18" charset="0"/>
                <a:cs typeface="Times New Roman" panose="02020603050405020304" pitchFamily="18" charset="0"/>
              </a:rPr>
              <a:t>Mentoring Team Visit</a:t>
            </a:r>
          </a:p>
        </p:txBody>
      </p:sp>
      <p:sp>
        <p:nvSpPr>
          <p:cNvPr id="9" name="TextBox 8">
            <a:extLst>
              <a:ext uri="{FF2B5EF4-FFF2-40B4-BE49-F238E27FC236}">
                <a16:creationId xmlns:a16="http://schemas.microsoft.com/office/drawing/2014/main" id="{AC50806C-CBE5-1CD2-3CE6-639078BD21B4}"/>
              </a:ext>
            </a:extLst>
          </p:cNvPr>
          <p:cNvSpPr txBox="1"/>
          <p:nvPr/>
        </p:nvSpPr>
        <p:spPr>
          <a:xfrm>
            <a:off x="1750378" y="5252856"/>
            <a:ext cx="8567780" cy="369332"/>
          </a:xfrm>
          <a:prstGeom prst="rect">
            <a:avLst/>
          </a:prstGeom>
          <a:noFill/>
        </p:spPr>
        <p:txBody>
          <a:bodyPr wrap="square">
            <a:spAutoFit/>
          </a:bodyPr>
          <a:lstStyle/>
          <a:p>
            <a:pPr algn="ctr"/>
            <a:r>
              <a:rPr lang="en-IN" b="1" dirty="0">
                <a:latin typeface="Times New Roman" panose="02020603050405020304" pitchFamily="18" charset="0"/>
                <a:cs typeface="Times New Roman" panose="02020603050405020304" pitchFamily="18" charset="0"/>
              </a:rPr>
              <a:t>Mentoring Team Visit on 3</a:t>
            </a:r>
            <a:r>
              <a:rPr lang="en-IN" b="1" baseline="30000" dirty="0">
                <a:latin typeface="Times New Roman" panose="02020603050405020304" pitchFamily="18" charset="0"/>
                <a:cs typeface="Times New Roman" panose="02020603050405020304" pitchFamily="18" charset="0"/>
              </a:rPr>
              <a:t>rd</a:t>
            </a:r>
            <a:r>
              <a:rPr lang="en-IN" b="1" dirty="0">
                <a:latin typeface="Times New Roman" panose="02020603050405020304" pitchFamily="18" charset="0"/>
                <a:cs typeface="Times New Roman" panose="02020603050405020304" pitchFamily="18" charset="0"/>
              </a:rPr>
              <a:t> March, 2023</a:t>
            </a:r>
          </a:p>
        </p:txBody>
      </p:sp>
      <p:pic>
        <p:nvPicPr>
          <p:cNvPr id="5" name="Picture 4">
            <a:extLst>
              <a:ext uri="{FF2B5EF4-FFF2-40B4-BE49-F238E27FC236}">
                <a16:creationId xmlns:a16="http://schemas.microsoft.com/office/drawing/2014/main" id="{8FE99B53-B737-7EA4-0C4A-E376D5D2C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33" y="876620"/>
            <a:ext cx="5803035" cy="3748646"/>
          </a:xfrm>
          <a:prstGeom prst="rect">
            <a:avLst/>
          </a:prstGeom>
        </p:spPr>
      </p:pic>
      <p:pic>
        <p:nvPicPr>
          <p:cNvPr id="7" name="Picture 6">
            <a:extLst>
              <a:ext uri="{FF2B5EF4-FFF2-40B4-BE49-F238E27FC236}">
                <a16:creationId xmlns:a16="http://schemas.microsoft.com/office/drawing/2014/main" id="{919E68C1-A50A-E40C-BCD7-D8B955CDB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734" y="949912"/>
            <a:ext cx="5803038" cy="3675354"/>
          </a:xfrm>
          <a:prstGeom prst="rect">
            <a:avLst/>
          </a:prstGeom>
        </p:spPr>
      </p:pic>
    </p:spTree>
    <p:extLst>
      <p:ext uri="{BB962C8B-B14F-4D97-AF65-F5344CB8AC3E}">
        <p14:creationId xmlns:p14="http://schemas.microsoft.com/office/powerpoint/2010/main" val="1495826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4DCB5-4B54-B381-4C91-3D870105DFFF}"/>
              </a:ext>
            </a:extLst>
          </p:cNvPr>
          <p:cNvSpPr>
            <a:spLocks noGrp="1"/>
          </p:cNvSpPr>
          <p:nvPr>
            <p:ph type="title"/>
          </p:nvPr>
        </p:nvSpPr>
        <p:spPr>
          <a:xfrm>
            <a:off x="1484312" y="79900"/>
            <a:ext cx="10018713" cy="559292"/>
          </a:xfrm>
        </p:spPr>
        <p:txBody>
          <a:bodyPr>
            <a:normAutofit fontScale="90000"/>
          </a:bodyPr>
          <a:lstStyle/>
          <a:p>
            <a:br>
              <a:rPr lang="en-IN" sz="4000" b="1" dirty="0"/>
            </a:br>
            <a:r>
              <a:rPr lang="en-IN" sz="3600" b="1" dirty="0">
                <a:latin typeface="Times New Roman" panose="02020603050405020304" pitchFamily="18" charset="0"/>
                <a:cs typeface="Times New Roman" panose="02020603050405020304" pitchFamily="18" charset="0"/>
              </a:rPr>
              <a:t>Composition of IQAC</a:t>
            </a:r>
            <a:br>
              <a:rPr lang="en-IN" sz="4000" b="1" dirty="0"/>
            </a:br>
            <a:endParaRPr lang="en-IN" dirty="0"/>
          </a:p>
        </p:txBody>
      </p:sp>
      <p:sp>
        <p:nvSpPr>
          <p:cNvPr id="3" name="Content Placeholder 2">
            <a:extLst>
              <a:ext uri="{FF2B5EF4-FFF2-40B4-BE49-F238E27FC236}">
                <a16:creationId xmlns:a16="http://schemas.microsoft.com/office/drawing/2014/main" id="{FFF2534F-353C-348D-1726-4C99A2622D8D}"/>
              </a:ext>
            </a:extLst>
          </p:cNvPr>
          <p:cNvSpPr>
            <a:spLocks noGrp="1"/>
          </p:cNvSpPr>
          <p:nvPr>
            <p:ph sz="half" idx="1"/>
          </p:nvPr>
        </p:nvSpPr>
        <p:spPr>
          <a:xfrm>
            <a:off x="1777274" y="758301"/>
            <a:ext cx="5031898" cy="5837809"/>
          </a:xfrm>
        </p:spPr>
        <p:txBody>
          <a:bodyPr>
            <a:normAutofit fontScale="92500" lnSpcReduction="10000"/>
          </a:bodyPr>
          <a:lstStyle/>
          <a:p>
            <a:pPr marL="0" indent="0">
              <a:buNone/>
            </a:pPr>
            <a:r>
              <a:rPr lang="en-IN" b="1" dirty="0">
                <a:latin typeface="Times New Roman" panose="02020603050405020304" pitchFamily="18" charset="0"/>
                <a:cs typeface="Times New Roman" panose="02020603050405020304" pitchFamily="18" charset="0"/>
              </a:rPr>
              <a:t>Internal Members: 12</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Anushila</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Hazra</a:t>
            </a:r>
            <a:r>
              <a:rPr lang="en-IN" dirty="0">
                <a:latin typeface="Times New Roman" panose="02020603050405020304" pitchFamily="18" charset="0"/>
                <a:cs typeface="Times New Roman" panose="02020603050405020304" pitchFamily="18" charset="0"/>
              </a:rPr>
              <a:t> Bhattacharya: Officer-in-charge – Chairperson</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Sudeshna</a:t>
            </a:r>
            <a:r>
              <a:rPr lang="en-IN" dirty="0">
                <a:latin typeface="Times New Roman" panose="02020603050405020304" pitchFamily="18" charset="0"/>
                <a:cs typeface="Times New Roman" panose="02020603050405020304" pitchFamily="18" charset="0"/>
              </a:rPr>
              <a:t> Mitra: Department of Philosophy - IQAC Coordinator</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Kamal </a:t>
            </a:r>
            <a:r>
              <a:rPr lang="en-IN" dirty="0" err="1">
                <a:latin typeface="Times New Roman" panose="02020603050405020304" pitchFamily="18" charset="0"/>
                <a:cs typeface="Times New Roman" panose="02020603050405020304" pitchFamily="18" charset="0"/>
              </a:rPr>
              <a:t>Kanti</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Som</a:t>
            </a:r>
            <a:r>
              <a:rPr lang="en-IN" dirty="0">
                <a:latin typeface="Times New Roman" panose="02020603050405020304" pitchFamily="18" charset="0"/>
                <a:cs typeface="Times New Roman" panose="02020603050405020304" pitchFamily="18" charset="0"/>
              </a:rPr>
              <a:t>: Department of Physics</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Nilanjana</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Bagchi</a:t>
            </a:r>
            <a:r>
              <a:rPr lang="en-IN" dirty="0">
                <a:latin typeface="Times New Roman" panose="02020603050405020304" pitchFamily="18" charset="0"/>
                <a:cs typeface="Times New Roman" panose="02020603050405020304" pitchFamily="18" charset="0"/>
              </a:rPr>
              <a:t>: Department of Psychology, Teachers' Council Secretary</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Amita</a:t>
            </a:r>
            <a:r>
              <a:rPr lang="en-IN" dirty="0">
                <a:latin typeface="Times New Roman" panose="02020603050405020304" pitchFamily="18" charset="0"/>
                <a:cs typeface="Times New Roman" panose="02020603050405020304" pitchFamily="18" charset="0"/>
              </a:rPr>
              <a:t> Kar: Department of Chemistry</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Dr </a:t>
            </a:r>
            <a:r>
              <a:rPr lang="en-IN" dirty="0" err="1">
                <a:latin typeface="Times New Roman" panose="02020603050405020304" pitchFamily="18" charset="0"/>
                <a:cs typeface="Times New Roman" panose="02020603050405020304" pitchFamily="18" charset="0"/>
              </a:rPr>
              <a:t>Dipayan</a:t>
            </a:r>
            <a:r>
              <a:rPr lang="en-IN" dirty="0">
                <a:latin typeface="Times New Roman" panose="02020603050405020304" pitchFamily="18" charset="0"/>
                <a:cs typeface="Times New Roman" panose="02020603050405020304" pitchFamily="18" charset="0"/>
              </a:rPr>
              <a:t> Chattopadhyay: Department of Botany</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Gautam Goswami: Department of Physics</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Satarupa</a:t>
            </a:r>
            <a:r>
              <a:rPr lang="en-IN" dirty="0">
                <a:latin typeface="Times New Roman" panose="02020603050405020304" pitchFamily="18" charset="0"/>
                <a:cs typeface="Times New Roman" panose="02020603050405020304" pitchFamily="18" charset="0"/>
              </a:rPr>
              <a:t> Bandyopadhyay: Department of Economics</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Shri </a:t>
            </a:r>
            <a:r>
              <a:rPr lang="en-IN" dirty="0" err="1">
                <a:latin typeface="Times New Roman" panose="02020603050405020304" pitchFamily="18" charset="0"/>
                <a:cs typeface="Times New Roman" panose="02020603050405020304" pitchFamily="18" charset="0"/>
              </a:rPr>
              <a:t>Sumanta</a:t>
            </a:r>
            <a:r>
              <a:rPr lang="en-IN" dirty="0">
                <a:latin typeface="Times New Roman" panose="02020603050405020304" pitchFamily="18" charset="0"/>
                <a:cs typeface="Times New Roman" panose="02020603050405020304" pitchFamily="18" charset="0"/>
              </a:rPr>
              <a:t> Mukhopadhyay: Department of Bengali</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Piyali</a:t>
            </a:r>
            <a:r>
              <a:rPr lang="en-IN" dirty="0">
                <a:latin typeface="Times New Roman" panose="02020603050405020304" pitchFamily="18" charset="0"/>
                <a:cs typeface="Times New Roman" panose="02020603050405020304" pitchFamily="18" charset="0"/>
              </a:rPr>
              <a:t> Gupta: Department of English</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Smt</a:t>
            </a:r>
            <a:r>
              <a:rPr lang="en-IN" dirty="0">
                <a:latin typeface="Times New Roman" panose="02020603050405020304" pitchFamily="18" charset="0"/>
                <a:cs typeface="Times New Roman" panose="02020603050405020304" pitchFamily="18" charset="0"/>
              </a:rPr>
              <a:t> Anjali </a:t>
            </a:r>
            <a:r>
              <a:rPr lang="en-IN" dirty="0" err="1">
                <a:latin typeface="Times New Roman" panose="02020603050405020304" pitchFamily="18" charset="0"/>
                <a:cs typeface="Times New Roman" panose="02020603050405020304" pitchFamily="18" charset="0"/>
              </a:rPr>
              <a:t>Maisal</a:t>
            </a:r>
            <a:r>
              <a:rPr lang="en-IN" dirty="0">
                <a:latin typeface="Times New Roman" panose="02020603050405020304" pitchFamily="18" charset="0"/>
                <a:cs typeface="Times New Roman" panose="02020603050405020304" pitchFamily="18" charset="0"/>
              </a:rPr>
              <a:t>: Librarian</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Smt. Ananya </a:t>
            </a:r>
            <a:r>
              <a:rPr lang="en-IN" dirty="0" err="1">
                <a:latin typeface="Times New Roman" panose="02020603050405020304" pitchFamily="18" charset="0"/>
                <a:cs typeface="Times New Roman" panose="02020603050405020304" pitchFamily="18" charset="0"/>
              </a:rPr>
              <a:t>Misra</a:t>
            </a:r>
            <a:r>
              <a:rPr lang="en-IN" dirty="0">
                <a:latin typeface="Times New Roman" panose="02020603050405020304" pitchFamily="18" charset="0"/>
                <a:cs typeface="Times New Roman" panose="02020603050405020304" pitchFamily="18" charset="0"/>
              </a:rPr>
              <a:t>: Student representative</a:t>
            </a:r>
          </a:p>
        </p:txBody>
      </p:sp>
      <p:sp>
        <p:nvSpPr>
          <p:cNvPr id="4" name="Content Placeholder 3">
            <a:extLst>
              <a:ext uri="{FF2B5EF4-FFF2-40B4-BE49-F238E27FC236}">
                <a16:creationId xmlns:a16="http://schemas.microsoft.com/office/drawing/2014/main" id="{380EE006-F5B3-777A-2273-D6E498EAB910}"/>
              </a:ext>
            </a:extLst>
          </p:cNvPr>
          <p:cNvSpPr>
            <a:spLocks noGrp="1"/>
          </p:cNvSpPr>
          <p:nvPr>
            <p:ph sz="half" idx="2"/>
          </p:nvPr>
        </p:nvSpPr>
        <p:spPr>
          <a:xfrm>
            <a:off x="6964184" y="510095"/>
            <a:ext cx="5227816" cy="5837809"/>
          </a:xfrm>
        </p:spPr>
        <p:txBody>
          <a:bodyPr>
            <a:normAutofit fontScale="92500" lnSpcReduction="10000"/>
          </a:bodyPr>
          <a:lstStyle/>
          <a:p>
            <a:pPr marL="0" indent="0">
              <a:buNone/>
            </a:pPr>
            <a:r>
              <a:rPr lang="en-IN" b="1" dirty="0">
                <a:latin typeface="Times New Roman" panose="02020603050405020304" pitchFamily="18" charset="0"/>
                <a:cs typeface="Times New Roman" panose="02020603050405020304" pitchFamily="18" charset="0"/>
              </a:rPr>
              <a:t>External Members: 8</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Prof. </a:t>
            </a:r>
            <a:r>
              <a:rPr lang="en-IN" dirty="0" err="1">
                <a:latin typeface="Times New Roman" panose="02020603050405020304" pitchFamily="18" charset="0"/>
                <a:cs typeface="Times New Roman" panose="02020603050405020304" pitchFamily="18" charset="0"/>
              </a:rPr>
              <a:t>Puspa</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Misra</a:t>
            </a:r>
            <a:r>
              <a:rPr lang="en-IN" dirty="0">
                <a:latin typeface="Times New Roman" panose="02020603050405020304" pitchFamily="18" charset="0"/>
                <a:cs typeface="Times New Roman" panose="02020603050405020304" pitchFamily="18" charset="0"/>
              </a:rPr>
              <a:t> - Former Principal, Bethune College &amp; Alumna, Advisor</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Prof. </a:t>
            </a:r>
            <a:r>
              <a:rPr lang="en-IN" dirty="0" err="1">
                <a:latin typeface="Times New Roman" panose="02020603050405020304" pitchFamily="18" charset="0"/>
                <a:cs typeface="Times New Roman" panose="02020603050405020304" pitchFamily="18" charset="0"/>
              </a:rPr>
              <a:t>Pratip</a:t>
            </a:r>
            <a:r>
              <a:rPr lang="en-IN" dirty="0">
                <a:latin typeface="Times New Roman" panose="02020603050405020304" pitchFamily="18" charset="0"/>
                <a:cs typeface="Times New Roman" panose="02020603050405020304" pitchFamily="18" charset="0"/>
              </a:rPr>
              <a:t> K. Chaudhuri - Former DPI and Management educationist, Advisor</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Prof. Krishna Roy- Former Principal, Bethune College &amp; Academician, Advisor</a:t>
            </a:r>
          </a:p>
          <a:p>
            <a:pPr>
              <a:buFont typeface="Wingdings" panose="05000000000000000000" pitchFamily="2" charset="2"/>
              <a:buChar char="Ø"/>
            </a:pP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Ramaprasad</a:t>
            </a:r>
            <a:r>
              <a:rPr lang="en-IN" dirty="0">
                <a:latin typeface="Times New Roman" panose="02020603050405020304" pitchFamily="18" charset="0"/>
                <a:cs typeface="Times New Roman" panose="02020603050405020304" pitchFamily="18" charset="0"/>
              </a:rPr>
              <a:t> Bhattacharya - Jt. DPI (Sr. Administrative Officer)</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Prof. </a:t>
            </a:r>
            <a:r>
              <a:rPr lang="en-IN" dirty="0" err="1">
                <a:latin typeface="Times New Roman" panose="02020603050405020304" pitchFamily="18" charset="0"/>
                <a:cs typeface="Times New Roman" panose="02020603050405020304" pitchFamily="18" charset="0"/>
              </a:rPr>
              <a:t>Sampa</a:t>
            </a:r>
            <a:r>
              <a:rPr lang="en-IN" dirty="0">
                <a:latin typeface="Times New Roman" panose="02020603050405020304" pitchFamily="18" charset="0"/>
                <a:cs typeface="Times New Roman" panose="02020603050405020304" pitchFamily="18" charset="0"/>
              </a:rPr>
              <a:t> Chakrabarti - Department of Chemical Engineering (CU), Alumna</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Shri </a:t>
            </a:r>
            <a:r>
              <a:rPr lang="en-IN" dirty="0" err="1">
                <a:latin typeface="Times New Roman" panose="02020603050405020304" pitchFamily="18" charset="0"/>
                <a:cs typeface="Times New Roman" panose="02020603050405020304" pitchFamily="18" charset="0"/>
              </a:rPr>
              <a:t>Aveek</a:t>
            </a:r>
            <a:r>
              <a:rPr lang="en-IN" dirty="0">
                <a:latin typeface="Times New Roman" panose="02020603050405020304" pitchFamily="18" charset="0"/>
                <a:cs typeface="Times New Roman" panose="02020603050405020304" pitchFamily="18" charset="0"/>
              </a:rPr>
              <a:t> Majumder- Chairman, Expert committee on School Education, Member from local society</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Prof (</a:t>
            </a:r>
            <a:r>
              <a:rPr lang="en-IN" dirty="0" err="1">
                <a:latin typeface="Times New Roman" panose="02020603050405020304" pitchFamily="18" charset="0"/>
                <a:cs typeface="Times New Roman" panose="02020603050405020304" pitchFamily="18" charset="0"/>
              </a:rPr>
              <a:t>Dr.</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Subir</a:t>
            </a:r>
            <a:r>
              <a:rPr lang="en-IN" dirty="0">
                <a:latin typeface="Times New Roman" panose="02020603050405020304" pitchFamily="18" charset="0"/>
                <a:cs typeface="Times New Roman" panose="02020603050405020304" pitchFamily="18" charset="0"/>
              </a:rPr>
              <a:t> Dasgupta - Department of Zoology, Maulana Azad College, Sr. Administrative member</a:t>
            </a:r>
          </a:p>
          <a:p>
            <a:pPr>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Shri. </a:t>
            </a:r>
            <a:r>
              <a:rPr lang="en-IN" dirty="0" err="1">
                <a:latin typeface="Times New Roman" panose="02020603050405020304" pitchFamily="18" charset="0"/>
                <a:cs typeface="Times New Roman" panose="02020603050405020304" pitchFamily="18" charset="0"/>
              </a:rPr>
              <a:t>Indranil</a:t>
            </a:r>
            <a:r>
              <a:rPr lang="en-IN" dirty="0">
                <a:latin typeface="Times New Roman" panose="02020603050405020304" pitchFamily="18" charset="0"/>
                <a:cs typeface="Times New Roman" panose="02020603050405020304" pitchFamily="18" charset="0"/>
              </a:rPr>
              <a:t> Roy- Parent Representative</a:t>
            </a: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1255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AF8A-0597-F49A-A8B5-614F20F23A9B}"/>
              </a:ext>
            </a:extLst>
          </p:cNvPr>
          <p:cNvSpPr>
            <a:spLocks noGrp="1"/>
          </p:cNvSpPr>
          <p:nvPr>
            <p:ph type="title"/>
          </p:nvPr>
        </p:nvSpPr>
        <p:spPr>
          <a:xfrm>
            <a:off x="1349840" y="167623"/>
            <a:ext cx="10018713" cy="1752599"/>
          </a:xfrm>
        </p:spPr>
        <p:txBody>
          <a:bodyPr/>
          <a:lstStyle/>
          <a:p>
            <a:r>
              <a:rPr lang="en-US" dirty="0"/>
              <a:t>Submission of AISHE and AQAR </a:t>
            </a:r>
            <a:endParaRPr lang="en-IN" dirty="0"/>
          </a:p>
        </p:txBody>
      </p:sp>
      <p:pic>
        <p:nvPicPr>
          <p:cNvPr id="7" name="Content Placeholder 6">
            <a:extLst>
              <a:ext uri="{FF2B5EF4-FFF2-40B4-BE49-F238E27FC236}">
                <a16:creationId xmlns:a16="http://schemas.microsoft.com/office/drawing/2014/main" id="{06599C0F-C0B9-5390-4C21-7499A72CE5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7265" y="1920222"/>
            <a:ext cx="4023300" cy="4592636"/>
          </a:xfrm>
        </p:spPr>
      </p:pic>
      <p:pic>
        <p:nvPicPr>
          <p:cNvPr id="9" name="Picture 8">
            <a:extLst>
              <a:ext uri="{FF2B5EF4-FFF2-40B4-BE49-F238E27FC236}">
                <a16:creationId xmlns:a16="http://schemas.microsoft.com/office/drawing/2014/main" id="{CE9D9F73-795D-0C83-19F9-B6A89FAF5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200" y="1920223"/>
            <a:ext cx="4457410" cy="4592635"/>
          </a:xfrm>
          <a:prstGeom prst="rect">
            <a:avLst/>
          </a:prstGeom>
        </p:spPr>
      </p:pic>
    </p:spTree>
    <p:extLst>
      <p:ext uri="{BB962C8B-B14F-4D97-AF65-F5344CB8AC3E}">
        <p14:creationId xmlns:p14="http://schemas.microsoft.com/office/powerpoint/2010/main" val="905381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6">
            <a:extLst>
              <a:ext uri="{FF2B5EF4-FFF2-40B4-BE49-F238E27FC236}">
                <a16:creationId xmlns:a16="http://schemas.microsoft.com/office/drawing/2014/main" id="{1994E7C5-187F-55B4-47A1-7E0DF6DD01DB}"/>
              </a:ext>
            </a:extLst>
          </p:cNvPr>
          <p:cNvGraphicFramePr>
            <a:graphicFrameLocks noGrp="1"/>
          </p:cNvGraphicFramePr>
          <p:nvPr>
            <p:extLst>
              <p:ext uri="{D42A27DB-BD31-4B8C-83A1-F6EECF244321}">
                <p14:modId xmlns:p14="http://schemas.microsoft.com/office/powerpoint/2010/main" val="501850764"/>
              </p:ext>
            </p:extLst>
          </p:nvPr>
        </p:nvGraphicFramePr>
        <p:xfrm>
          <a:off x="1879599" y="1286073"/>
          <a:ext cx="8128001" cy="3210560"/>
        </p:xfrm>
        <a:graphic>
          <a:graphicData uri="http://schemas.openxmlformats.org/drawingml/2006/table">
            <a:tbl>
              <a:tblPr firstRow="1" bandRow="1">
                <a:tableStyleId>{93296810-A885-4BE3-A3E7-6D5BEEA58F35}</a:tableStyleId>
              </a:tblPr>
              <a:tblGrid>
                <a:gridCol w="1354667">
                  <a:extLst>
                    <a:ext uri="{9D8B030D-6E8A-4147-A177-3AD203B41FA5}">
                      <a16:colId xmlns:a16="http://schemas.microsoft.com/office/drawing/2014/main" val="1321846934"/>
                    </a:ext>
                  </a:extLst>
                </a:gridCol>
                <a:gridCol w="1354667">
                  <a:extLst>
                    <a:ext uri="{9D8B030D-6E8A-4147-A177-3AD203B41FA5}">
                      <a16:colId xmlns:a16="http://schemas.microsoft.com/office/drawing/2014/main" val="2047855260"/>
                    </a:ext>
                  </a:extLst>
                </a:gridCol>
                <a:gridCol w="2709333">
                  <a:extLst>
                    <a:ext uri="{9D8B030D-6E8A-4147-A177-3AD203B41FA5}">
                      <a16:colId xmlns:a16="http://schemas.microsoft.com/office/drawing/2014/main" val="1347314661"/>
                    </a:ext>
                  </a:extLst>
                </a:gridCol>
                <a:gridCol w="1354667">
                  <a:extLst>
                    <a:ext uri="{9D8B030D-6E8A-4147-A177-3AD203B41FA5}">
                      <a16:colId xmlns:a16="http://schemas.microsoft.com/office/drawing/2014/main" val="1057154050"/>
                    </a:ext>
                  </a:extLst>
                </a:gridCol>
                <a:gridCol w="1354667">
                  <a:extLst>
                    <a:ext uri="{9D8B030D-6E8A-4147-A177-3AD203B41FA5}">
                      <a16:colId xmlns:a16="http://schemas.microsoft.com/office/drawing/2014/main" val="753522440"/>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Year</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Date</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Stage</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Number</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Total</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2126758"/>
                  </a:ext>
                </a:extLst>
              </a:tr>
              <a:tr h="370840">
                <a:tc>
                  <a:txBody>
                    <a:bodyPr/>
                    <a:lstStyle/>
                    <a:p>
                      <a:pPr algn="ctr"/>
                      <a:r>
                        <a:rPr lang="en-US" dirty="0">
                          <a:latin typeface="Times New Roman" panose="02020603050405020304" pitchFamily="18" charset="0"/>
                          <a:cs typeface="Times New Roman" panose="02020603050405020304" pitchFamily="18" charset="0"/>
                        </a:rPr>
                        <a:t>2017</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09.01.2017</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III to IV</a:t>
                      </a:r>
                    </a:p>
                    <a:p>
                      <a:pPr algn="ctr"/>
                      <a:r>
                        <a:rPr lang="en-US" dirty="0">
                          <a:latin typeface="Times New Roman" panose="02020603050405020304" pitchFamily="18" charset="0"/>
                          <a:cs typeface="Times New Roman" panose="02020603050405020304" pitchFamily="18" charset="0"/>
                        </a:rPr>
                        <a:t>I to II</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6</a:t>
                      </a:r>
                    </a:p>
                    <a:p>
                      <a:pPr algn="ctr"/>
                      <a:r>
                        <a:rPr lang="en-US" dirty="0">
                          <a:latin typeface="Times New Roman" panose="02020603050405020304" pitchFamily="18" charset="0"/>
                          <a:cs typeface="Times New Roman" panose="02020603050405020304" pitchFamily="18" charset="0"/>
                        </a:rPr>
                        <a:t>5</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11</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3413537130"/>
                  </a:ext>
                </a:extLst>
              </a:tr>
              <a:tr h="370840">
                <a:tc>
                  <a:txBody>
                    <a:bodyPr/>
                    <a:lstStyle/>
                    <a:p>
                      <a:pPr algn="ctr"/>
                      <a:r>
                        <a:rPr lang="en-IN" dirty="0">
                          <a:latin typeface="Times New Roman" panose="02020603050405020304" pitchFamily="18" charset="0"/>
                          <a:cs typeface="Times New Roman" panose="02020603050405020304" pitchFamily="18" charset="0"/>
                        </a:rPr>
                        <a:t>2018</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18.04.2018</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III to IV</a:t>
                      </a:r>
                    </a:p>
                    <a:p>
                      <a:pPr algn="ctr"/>
                      <a:r>
                        <a:rPr lang="en-US" dirty="0">
                          <a:latin typeface="Times New Roman" panose="02020603050405020304" pitchFamily="18" charset="0"/>
                          <a:cs typeface="Times New Roman" panose="02020603050405020304" pitchFamily="18" charset="0"/>
                        </a:rPr>
                        <a:t>II to III</a:t>
                      </a:r>
                    </a:p>
                    <a:p>
                      <a:pPr algn="ctr"/>
                      <a:r>
                        <a:rPr lang="en-US" dirty="0">
                          <a:latin typeface="Times New Roman" panose="02020603050405020304" pitchFamily="18" charset="0"/>
                          <a:cs typeface="Times New Roman" panose="02020603050405020304" pitchFamily="18" charset="0"/>
                        </a:rPr>
                        <a:t>I to II</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3</a:t>
                      </a:r>
                    </a:p>
                    <a:p>
                      <a:pPr algn="ctr"/>
                      <a:r>
                        <a:rPr lang="en-US" dirty="0">
                          <a:latin typeface="Times New Roman" panose="02020603050405020304" pitchFamily="18" charset="0"/>
                          <a:cs typeface="Times New Roman" panose="02020603050405020304" pitchFamily="18" charset="0"/>
                        </a:rPr>
                        <a:t>1</a:t>
                      </a:r>
                    </a:p>
                    <a:p>
                      <a:pPr algn="ctr"/>
                      <a:r>
                        <a:rPr lang="en-US" dirty="0">
                          <a:latin typeface="Times New Roman" panose="02020603050405020304" pitchFamily="18" charset="0"/>
                          <a:cs typeface="Times New Roman" panose="02020603050405020304" pitchFamily="18" charset="0"/>
                        </a:rPr>
                        <a:t>2</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6</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47945109"/>
                  </a:ext>
                </a:extLst>
              </a:tr>
              <a:tr h="370840">
                <a:tc>
                  <a:txBody>
                    <a:bodyPr/>
                    <a:lstStyle/>
                    <a:p>
                      <a:pPr algn="ct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hMerge="1">
                  <a:txBody>
                    <a:bodyPr/>
                    <a:lstStyle/>
                    <a:p>
                      <a:pPr algn="ctr"/>
                      <a:endParaRPr lang="en-IN" dirty="0"/>
                    </a:p>
                  </a:txBody>
                  <a:tcPr>
                    <a:gradFill>
                      <a:gsLst>
                        <a:gs pos="0">
                          <a:schemeClr val="accent1">
                            <a:lumMod val="5000"/>
                            <a:lumOff val="95000"/>
                          </a:schemeClr>
                        </a:gs>
                        <a:gs pos="31000">
                          <a:srgbClr val="00B0F0"/>
                        </a:gs>
                        <a:gs pos="83000">
                          <a:schemeClr val="accent1">
                            <a:lumMod val="45000"/>
                            <a:lumOff val="55000"/>
                          </a:schemeClr>
                        </a:gs>
                        <a:gs pos="100000">
                          <a:schemeClr val="accent1">
                            <a:lumMod val="30000"/>
                            <a:lumOff val="70000"/>
                          </a:schemeClr>
                        </a:gs>
                      </a:gsLst>
                      <a:lin ang="5400000" scaled="1"/>
                    </a:gradFill>
                  </a:tcPr>
                </a:tc>
                <a:tc hMerge="1">
                  <a:txBody>
                    <a:bodyPr/>
                    <a:lstStyle/>
                    <a:p>
                      <a:pPr algn="ctr"/>
                      <a:endParaRPr lang="en-IN" dirty="0"/>
                    </a:p>
                  </a:txBody>
                  <a:tcPr>
                    <a:gradFill>
                      <a:gsLst>
                        <a:gs pos="0">
                          <a:schemeClr val="accent1">
                            <a:lumMod val="5000"/>
                            <a:lumOff val="95000"/>
                          </a:schemeClr>
                        </a:gs>
                        <a:gs pos="31000">
                          <a:srgbClr val="00B0F0"/>
                        </a:gs>
                        <a:gs pos="83000">
                          <a:schemeClr val="accent1">
                            <a:lumMod val="45000"/>
                            <a:lumOff val="55000"/>
                          </a:schemeClr>
                        </a:gs>
                        <a:gs pos="100000">
                          <a:schemeClr val="accent1">
                            <a:lumMod val="30000"/>
                            <a:lumOff val="70000"/>
                          </a:schemeClr>
                        </a:gs>
                      </a:gsLst>
                      <a:lin ang="5400000" scaled="1"/>
                    </a:gradFill>
                  </a:tcPr>
                </a:tc>
                <a:tc hMerge="1">
                  <a:txBody>
                    <a:bodyPr/>
                    <a:lstStyle/>
                    <a:p>
                      <a:pPr algn="ctr"/>
                      <a:endParaRPr lang="en-IN" dirty="0"/>
                    </a:p>
                  </a:txBody>
                  <a:tcPr>
                    <a:gradFill>
                      <a:gsLst>
                        <a:gs pos="0">
                          <a:schemeClr val="accent1">
                            <a:lumMod val="5000"/>
                            <a:lumOff val="95000"/>
                          </a:schemeClr>
                        </a:gs>
                        <a:gs pos="31000">
                          <a:srgbClr val="00B0F0"/>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66891165"/>
                  </a:ext>
                </a:extLst>
              </a:tr>
              <a:tr h="370840">
                <a:tc>
                  <a:txBody>
                    <a:bodyPr/>
                    <a:lstStyle/>
                    <a:p>
                      <a:pPr algn="ctr"/>
                      <a:r>
                        <a:rPr lang="en-US" dirty="0">
                          <a:latin typeface="Times New Roman" panose="02020603050405020304" pitchFamily="18" charset="0"/>
                          <a:cs typeface="Times New Roman" panose="02020603050405020304" pitchFamily="18" charset="0"/>
                        </a:rPr>
                        <a:t>2020</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23.09.2020</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III to IV</a:t>
                      </a:r>
                    </a:p>
                    <a:p>
                      <a:pPr algn="ctr"/>
                      <a:r>
                        <a:rPr lang="en-US" dirty="0">
                          <a:latin typeface="Times New Roman" panose="02020603050405020304" pitchFamily="18" charset="0"/>
                          <a:cs typeface="Times New Roman" panose="02020603050405020304" pitchFamily="18" charset="0"/>
                        </a:rPr>
                        <a:t>II to III</a:t>
                      </a:r>
                    </a:p>
                    <a:p>
                      <a:pPr algn="ctr"/>
                      <a:r>
                        <a:rPr lang="en-US" dirty="0">
                          <a:latin typeface="Times New Roman" panose="02020603050405020304" pitchFamily="18" charset="0"/>
                          <a:cs typeface="Times New Roman" panose="02020603050405020304" pitchFamily="18" charset="0"/>
                        </a:rPr>
                        <a:t>I to II</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a:t>
                      </a:r>
                    </a:p>
                    <a:p>
                      <a:pPr algn="ctr"/>
                      <a:r>
                        <a:rPr lang="en-US" dirty="0">
                          <a:latin typeface="Times New Roman" panose="02020603050405020304" pitchFamily="18" charset="0"/>
                          <a:cs typeface="Times New Roman" panose="02020603050405020304" pitchFamily="18" charset="0"/>
                        </a:rPr>
                        <a:t>7</a:t>
                      </a:r>
                    </a:p>
                    <a:p>
                      <a:pPr algn="ctr"/>
                      <a:r>
                        <a:rPr lang="en-US" dirty="0">
                          <a:latin typeface="Times New Roman" panose="02020603050405020304" pitchFamily="18" charset="0"/>
                          <a:cs typeface="Times New Roman" panose="02020603050405020304" pitchFamily="18" charset="0"/>
                        </a:rPr>
                        <a:t>2</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10</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874652370"/>
                  </a:ext>
                </a:extLst>
              </a:tr>
            </a:tbl>
          </a:graphicData>
        </a:graphic>
      </p:graphicFrame>
      <p:sp>
        <p:nvSpPr>
          <p:cNvPr id="9" name="Rectangle 8">
            <a:extLst>
              <a:ext uri="{FF2B5EF4-FFF2-40B4-BE49-F238E27FC236}">
                <a16:creationId xmlns:a16="http://schemas.microsoft.com/office/drawing/2014/main" id="{9997E48E-88CE-76FA-A421-D5672BAA64E6}"/>
              </a:ext>
            </a:extLst>
          </p:cNvPr>
          <p:cNvSpPr/>
          <p:nvPr/>
        </p:nvSpPr>
        <p:spPr>
          <a:xfrm>
            <a:off x="0" y="-495300"/>
            <a:ext cx="12192000" cy="685800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A41CDDEA-5D70-EB44-70B3-2C84C2B266B3}"/>
              </a:ext>
            </a:extLst>
          </p:cNvPr>
          <p:cNvSpPr txBox="1"/>
          <p:nvPr/>
        </p:nvSpPr>
        <p:spPr>
          <a:xfrm>
            <a:off x="1219200" y="128597"/>
            <a:ext cx="11087100" cy="975780"/>
          </a:xfrm>
          <a:prstGeom prst="rect">
            <a:avLst/>
          </a:prstGeom>
          <a:noFill/>
        </p:spPr>
        <p:txBody>
          <a:bodyPr wrap="square">
            <a:spAutoFit/>
          </a:bodyPr>
          <a:lstStyle/>
          <a:p>
            <a:pPr algn="ctr">
              <a:lnSpc>
                <a:spcPct val="106000"/>
              </a:lnSpc>
              <a:spcAft>
                <a:spcPts val="800"/>
              </a:spcAft>
            </a:pPr>
            <a:r>
              <a:rPr lang="en-IN" sz="1800" b="1" dirty="0">
                <a:latin typeface="Times New Roman" panose="02020603050405020304" pitchFamily="18" charset="0"/>
                <a:ea typeface="Calibri" panose="020F0502020204030204" pitchFamily="34" charset="0"/>
              </a:rPr>
              <a:t> </a:t>
            </a:r>
            <a:r>
              <a:rPr lang="en-IN" sz="2800" b="1" dirty="0">
                <a:latin typeface="Times New Roman" panose="02020603050405020304" pitchFamily="18" charset="0"/>
                <a:ea typeface="Calibri" panose="020F0502020204030204" pitchFamily="34" charset="0"/>
              </a:rPr>
              <a:t>Report of Career Advancement of faculty members of Bethune College (2017 – 2020)</a:t>
            </a:r>
            <a:endParaRPr lang="en-IN"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27269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558741F4-BC3A-4AF1-E9EF-7150170AC97B}"/>
              </a:ext>
            </a:extLst>
          </p:cNvPr>
          <p:cNvGraphicFramePr>
            <a:graphicFrameLocks noGrp="1"/>
          </p:cNvGraphicFramePr>
          <p:nvPr>
            <p:extLst>
              <p:ext uri="{D42A27DB-BD31-4B8C-83A1-F6EECF244321}">
                <p14:modId xmlns:p14="http://schemas.microsoft.com/office/powerpoint/2010/main" val="2338173825"/>
              </p:ext>
            </p:extLst>
          </p:nvPr>
        </p:nvGraphicFramePr>
        <p:xfrm>
          <a:off x="2031999" y="1049020"/>
          <a:ext cx="8128001" cy="4759960"/>
        </p:xfrm>
        <a:graphic>
          <a:graphicData uri="http://schemas.openxmlformats.org/drawingml/2006/table">
            <a:tbl>
              <a:tblPr firstRow="1" bandRow="1">
                <a:tableStyleId>{93296810-A885-4BE3-A3E7-6D5BEEA58F35}</a:tableStyleId>
              </a:tblPr>
              <a:tblGrid>
                <a:gridCol w="1354667">
                  <a:extLst>
                    <a:ext uri="{9D8B030D-6E8A-4147-A177-3AD203B41FA5}">
                      <a16:colId xmlns:a16="http://schemas.microsoft.com/office/drawing/2014/main" val="1321846934"/>
                    </a:ext>
                  </a:extLst>
                </a:gridCol>
                <a:gridCol w="1354667">
                  <a:extLst>
                    <a:ext uri="{9D8B030D-6E8A-4147-A177-3AD203B41FA5}">
                      <a16:colId xmlns:a16="http://schemas.microsoft.com/office/drawing/2014/main" val="2047855260"/>
                    </a:ext>
                  </a:extLst>
                </a:gridCol>
                <a:gridCol w="2709333">
                  <a:extLst>
                    <a:ext uri="{9D8B030D-6E8A-4147-A177-3AD203B41FA5}">
                      <a16:colId xmlns:a16="http://schemas.microsoft.com/office/drawing/2014/main" val="1347314661"/>
                    </a:ext>
                  </a:extLst>
                </a:gridCol>
                <a:gridCol w="1354667">
                  <a:extLst>
                    <a:ext uri="{9D8B030D-6E8A-4147-A177-3AD203B41FA5}">
                      <a16:colId xmlns:a16="http://schemas.microsoft.com/office/drawing/2014/main" val="1057154050"/>
                    </a:ext>
                  </a:extLst>
                </a:gridCol>
                <a:gridCol w="1354667">
                  <a:extLst>
                    <a:ext uri="{9D8B030D-6E8A-4147-A177-3AD203B41FA5}">
                      <a16:colId xmlns:a16="http://schemas.microsoft.com/office/drawing/2014/main" val="753522440"/>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Year</a:t>
                      </a:r>
                      <a:endParaRPr lang="en-IN"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dirty="0">
                          <a:latin typeface="Times New Roman" panose="02020603050405020304" pitchFamily="18" charset="0"/>
                          <a:cs typeface="Times New Roman" panose="02020603050405020304" pitchFamily="18" charset="0"/>
                        </a:rPr>
                        <a:t>Date</a:t>
                      </a:r>
                      <a:endParaRPr lang="en-IN"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dirty="0">
                          <a:latin typeface="Times New Roman" panose="02020603050405020304" pitchFamily="18" charset="0"/>
                          <a:cs typeface="Times New Roman" panose="02020603050405020304" pitchFamily="18" charset="0"/>
                        </a:rPr>
                        <a:t>Stage</a:t>
                      </a:r>
                      <a:endParaRPr lang="en-IN"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dirty="0">
                          <a:latin typeface="Times New Roman" panose="02020603050405020304" pitchFamily="18" charset="0"/>
                          <a:cs typeface="Times New Roman" panose="02020603050405020304" pitchFamily="18" charset="0"/>
                        </a:rPr>
                        <a:t>Number</a:t>
                      </a:r>
                      <a:endParaRPr lang="en-IN"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r>
                        <a:rPr lang="en-US" dirty="0">
                          <a:latin typeface="Times New Roman" panose="02020603050405020304" pitchFamily="18" charset="0"/>
                          <a:cs typeface="Times New Roman" panose="02020603050405020304" pitchFamily="18" charset="0"/>
                        </a:rPr>
                        <a:t>Total</a:t>
                      </a:r>
                      <a:endParaRPr lang="en-IN" dirty="0">
                        <a:latin typeface="Times New Roman" panose="02020603050405020304" pitchFamily="18" charset="0"/>
                        <a:cs typeface="Times New Roman" panose="02020603050405020304" pitchFamily="18" charset="0"/>
                      </a:endParaRPr>
                    </a:p>
                  </a:txBody>
                  <a:tcPr>
                    <a:solidFill>
                      <a:schemeClr val="accent1"/>
                    </a:solidFill>
                  </a:tcPr>
                </a:tc>
                <a:extLst>
                  <a:ext uri="{0D108BD9-81ED-4DB2-BD59-A6C34878D82A}">
                    <a16:rowId xmlns:a16="http://schemas.microsoft.com/office/drawing/2014/main" val="2712126758"/>
                  </a:ext>
                </a:extLst>
              </a:tr>
              <a:tr h="370840">
                <a:tc rowSpan="2">
                  <a:txBody>
                    <a:bodyPr/>
                    <a:lstStyle/>
                    <a:p>
                      <a:pPr algn="ctr"/>
                      <a:endParaRPr lang="en-IN" dirty="0">
                        <a:latin typeface="Times New Roman" panose="02020603050405020304" pitchFamily="18" charset="0"/>
                        <a:cs typeface="Times New Roman" panose="02020603050405020304" pitchFamily="18" charset="0"/>
                      </a:endParaRPr>
                    </a:p>
                    <a:p>
                      <a:pPr algn="ctr"/>
                      <a:endParaRPr lang="en-IN" dirty="0">
                        <a:latin typeface="Times New Roman" panose="02020603050405020304" pitchFamily="18" charset="0"/>
                        <a:cs typeface="Times New Roman" panose="02020603050405020304" pitchFamily="18" charset="0"/>
                      </a:endParaRPr>
                    </a:p>
                    <a:p>
                      <a:pPr algn="ctr"/>
                      <a:r>
                        <a:rPr lang="en-IN" dirty="0">
                          <a:latin typeface="Times New Roman" panose="02020603050405020304" pitchFamily="18" charset="0"/>
                          <a:cs typeface="Times New Roman" panose="02020603050405020304" pitchFamily="18" charset="0"/>
                        </a:rPr>
                        <a:t>2021</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02.02.2021</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III to IV</a:t>
                      </a:r>
                    </a:p>
                    <a:p>
                      <a:pPr algn="ctr"/>
                      <a:r>
                        <a:rPr lang="en-US" dirty="0">
                          <a:latin typeface="Times New Roman" panose="02020603050405020304" pitchFamily="18" charset="0"/>
                          <a:cs typeface="Times New Roman" panose="02020603050405020304" pitchFamily="18" charset="0"/>
                        </a:rPr>
                        <a:t>II to III</a:t>
                      </a:r>
                    </a:p>
                    <a:p>
                      <a:pPr algn="ctr"/>
                      <a:r>
                        <a:rPr lang="en-US" dirty="0">
                          <a:latin typeface="Times New Roman" panose="02020603050405020304" pitchFamily="18" charset="0"/>
                          <a:cs typeface="Times New Roman" panose="02020603050405020304" pitchFamily="18" charset="0"/>
                        </a:rPr>
                        <a:t>I to II</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a:t>
                      </a:r>
                    </a:p>
                    <a:p>
                      <a:pPr algn="ctr"/>
                      <a:r>
                        <a:rPr lang="en-US" dirty="0">
                          <a:latin typeface="Times New Roman" panose="02020603050405020304" pitchFamily="18" charset="0"/>
                          <a:cs typeface="Times New Roman" panose="02020603050405020304" pitchFamily="18" charset="0"/>
                        </a:rPr>
                        <a:t>3</a:t>
                      </a:r>
                    </a:p>
                    <a:p>
                      <a:pPr algn="ctr"/>
                      <a:r>
                        <a:rPr lang="en-US" dirty="0">
                          <a:latin typeface="Times New Roman" panose="02020603050405020304" pitchFamily="18" charset="0"/>
                          <a:cs typeface="Times New Roman" panose="02020603050405020304" pitchFamily="18" charset="0"/>
                        </a:rPr>
                        <a:t>3</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7</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47945109"/>
                  </a:ext>
                </a:extLst>
              </a:tr>
              <a:tr h="370840">
                <a:tc vMerge="1">
                  <a:txBody>
                    <a:bodyPr/>
                    <a:lstStyle/>
                    <a:p>
                      <a:pPr algn="ct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05.10.2021</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III to IV</a:t>
                      </a:r>
                    </a:p>
                    <a:p>
                      <a:pPr algn="ctr"/>
                      <a:r>
                        <a:rPr lang="en-US" dirty="0">
                          <a:latin typeface="Times New Roman" panose="02020603050405020304" pitchFamily="18" charset="0"/>
                          <a:cs typeface="Times New Roman" panose="02020603050405020304" pitchFamily="18" charset="0"/>
                        </a:rPr>
                        <a:t>II to III</a:t>
                      </a:r>
                    </a:p>
                    <a:p>
                      <a:pPr algn="ctr"/>
                      <a:r>
                        <a:rPr lang="en-US" dirty="0">
                          <a:latin typeface="Times New Roman" panose="02020603050405020304" pitchFamily="18" charset="0"/>
                          <a:cs typeface="Times New Roman" panose="02020603050405020304" pitchFamily="18" charset="0"/>
                        </a:rPr>
                        <a:t>I to II</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a:t>
                      </a:r>
                    </a:p>
                    <a:p>
                      <a:pPr algn="ctr"/>
                      <a:r>
                        <a:rPr lang="en-US" dirty="0">
                          <a:latin typeface="Times New Roman" panose="02020603050405020304" pitchFamily="18" charset="0"/>
                          <a:cs typeface="Times New Roman" panose="02020603050405020304" pitchFamily="18" charset="0"/>
                        </a:rPr>
                        <a:t>4</a:t>
                      </a:r>
                    </a:p>
                    <a:p>
                      <a:pPr algn="ctr"/>
                      <a:r>
                        <a:rPr lang="en-US" dirty="0">
                          <a:latin typeface="Times New Roman" panose="02020603050405020304" pitchFamily="18" charset="0"/>
                          <a:cs typeface="Times New Roman" panose="02020603050405020304" pitchFamily="18" charset="0"/>
                        </a:rPr>
                        <a:t>7</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12</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2766891165"/>
                  </a:ext>
                </a:extLst>
              </a:tr>
              <a:tr h="320040">
                <a:tc rowSpan="3">
                  <a:txBody>
                    <a:bodyPr/>
                    <a:lstStyle/>
                    <a:p>
                      <a:pPr algn="ctr"/>
                      <a:endParaRPr lang="en-IN" dirty="0">
                        <a:latin typeface="Times New Roman" panose="02020603050405020304" pitchFamily="18" charset="0"/>
                        <a:cs typeface="Times New Roman" panose="02020603050405020304" pitchFamily="18" charset="0"/>
                      </a:endParaRPr>
                    </a:p>
                    <a:p>
                      <a:pPr algn="ctr"/>
                      <a:endParaRPr lang="en-IN" dirty="0">
                        <a:latin typeface="Times New Roman" panose="02020603050405020304" pitchFamily="18" charset="0"/>
                        <a:cs typeface="Times New Roman" panose="02020603050405020304" pitchFamily="18" charset="0"/>
                      </a:endParaRPr>
                    </a:p>
                    <a:p>
                      <a:pPr algn="ctr"/>
                      <a:endParaRPr lang="en-IN" dirty="0">
                        <a:latin typeface="Times New Roman" panose="02020603050405020304" pitchFamily="18" charset="0"/>
                        <a:cs typeface="Times New Roman" panose="02020603050405020304" pitchFamily="18" charset="0"/>
                      </a:endParaRPr>
                    </a:p>
                    <a:p>
                      <a:pPr algn="ctr"/>
                      <a:r>
                        <a:rPr lang="en-IN" dirty="0">
                          <a:latin typeface="Times New Roman" panose="02020603050405020304" pitchFamily="18" charset="0"/>
                          <a:cs typeface="Times New Roman" panose="02020603050405020304" pitchFamily="18" charset="0"/>
                        </a:rPr>
                        <a:t>2022</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07.05.2022</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I to II</a:t>
                      </a:r>
                      <a:endParaRPr lang="en-IN"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III to IV</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3</a:t>
                      </a:r>
                    </a:p>
                    <a:p>
                      <a:pPr algn="ctr"/>
                      <a:r>
                        <a:rPr lang="en-US" dirty="0">
                          <a:latin typeface="Times New Roman" panose="02020603050405020304" pitchFamily="18" charset="0"/>
                          <a:cs typeface="Times New Roman" panose="02020603050405020304" pitchFamily="18" charset="0"/>
                        </a:rPr>
                        <a:t>5</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8</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37091216"/>
                  </a:ext>
                </a:extLst>
              </a:tr>
              <a:tr h="320040">
                <a:tc vMerge="1">
                  <a:txBody>
                    <a:bodyPr/>
                    <a:lstStyle/>
                    <a:p>
                      <a:pPr algn="ct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11.06.2022</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II to III </a:t>
                      </a:r>
                    </a:p>
                    <a:p>
                      <a:pPr algn="ctr"/>
                      <a:r>
                        <a:rPr lang="en-US" dirty="0">
                          <a:latin typeface="Times New Roman" panose="02020603050405020304" pitchFamily="18" charset="0"/>
                          <a:cs typeface="Times New Roman" panose="02020603050405020304" pitchFamily="18" charset="0"/>
                        </a:rPr>
                        <a:t>I to II</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3</a:t>
                      </a:r>
                    </a:p>
                    <a:p>
                      <a:pPr algn="ctr"/>
                      <a:r>
                        <a:rPr lang="en-US" dirty="0">
                          <a:latin typeface="Times New Roman" panose="02020603050405020304" pitchFamily="18" charset="0"/>
                          <a:cs typeface="Times New Roman" panose="02020603050405020304" pitchFamily="18" charset="0"/>
                        </a:rPr>
                        <a:t>2</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5</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951374582"/>
                  </a:ext>
                </a:extLst>
              </a:tr>
              <a:tr h="370840">
                <a:tc vMerge="1">
                  <a:txBody>
                    <a:bodyPr/>
                    <a:lstStyle/>
                    <a:p>
                      <a:pPr algn="ct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11.08.2022</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I to II </a:t>
                      </a:r>
                    </a:p>
                    <a:p>
                      <a:pPr algn="ctr"/>
                      <a:r>
                        <a:rPr lang="en-US" dirty="0">
                          <a:latin typeface="Times New Roman" panose="02020603050405020304" pitchFamily="18" charset="0"/>
                          <a:cs typeface="Times New Roman" panose="02020603050405020304" pitchFamily="18" charset="0"/>
                        </a:rPr>
                        <a:t>II to III</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10</a:t>
                      </a:r>
                    </a:p>
                    <a:p>
                      <a:pPr algn="ctr"/>
                      <a:r>
                        <a:rPr lang="en-US" dirty="0">
                          <a:latin typeface="Times New Roman" panose="02020603050405020304" pitchFamily="18" charset="0"/>
                          <a:cs typeface="Times New Roman" panose="02020603050405020304" pitchFamily="18" charset="0"/>
                        </a:rPr>
                        <a:t>1</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11</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523521042"/>
                  </a:ext>
                </a:extLst>
              </a:tr>
              <a:tr h="370840">
                <a:tc>
                  <a:txBody>
                    <a:bodyPr/>
                    <a:lstStyle/>
                    <a:p>
                      <a:pPr algn="ctr"/>
                      <a:r>
                        <a:rPr lang="en-IN" dirty="0">
                          <a:latin typeface="Times New Roman" panose="02020603050405020304" pitchFamily="18" charset="0"/>
                          <a:cs typeface="Times New Roman" panose="02020603050405020304" pitchFamily="18" charset="0"/>
                        </a:rPr>
                        <a:t>2023</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06.03.2023</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II to III </a:t>
                      </a:r>
                    </a:p>
                    <a:p>
                      <a:pPr algn="ctr"/>
                      <a:r>
                        <a:rPr lang="en-US" dirty="0">
                          <a:latin typeface="Times New Roman" panose="02020603050405020304" pitchFamily="18" charset="0"/>
                          <a:cs typeface="Times New Roman" panose="02020603050405020304" pitchFamily="18" charset="0"/>
                        </a:rPr>
                        <a:t>III to IV</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2</a:t>
                      </a:r>
                    </a:p>
                    <a:p>
                      <a:pPr algn="ctr"/>
                      <a:r>
                        <a:rPr lang="en-US" dirty="0">
                          <a:latin typeface="Times New Roman" panose="02020603050405020304" pitchFamily="18" charset="0"/>
                          <a:cs typeface="Times New Roman" panose="02020603050405020304" pitchFamily="18" charset="0"/>
                        </a:rPr>
                        <a:t>3</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r>
                        <a:rPr lang="en-US" dirty="0">
                          <a:latin typeface="Times New Roman" panose="02020603050405020304" pitchFamily="18" charset="0"/>
                          <a:cs typeface="Times New Roman" panose="02020603050405020304" pitchFamily="18" charset="0"/>
                        </a:rPr>
                        <a:t>5</a:t>
                      </a:r>
                      <a:endParaRPr lang="en-IN" dirty="0">
                        <a:latin typeface="Times New Roman" panose="02020603050405020304" pitchFamily="18" charset="0"/>
                        <a:cs typeface="Times New Roman" panose="02020603050405020304" pitchFamily="18" charset="0"/>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855348016"/>
                  </a:ext>
                </a:extLst>
              </a:tr>
            </a:tbl>
          </a:graphicData>
        </a:graphic>
      </p:graphicFrame>
      <p:sp>
        <p:nvSpPr>
          <p:cNvPr id="4" name="Rectangle 3">
            <a:extLst>
              <a:ext uri="{FF2B5EF4-FFF2-40B4-BE49-F238E27FC236}">
                <a16:creationId xmlns:a16="http://schemas.microsoft.com/office/drawing/2014/main" id="{12D78D37-7F92-AA6B-3E79-E93DDC3A7C17}"/>
              </a:ext>
            </a:extLst>
          </p:cNvPr>
          <p:cNvSpPr/>
          <p:nvPr/>
        </p:nvSpPr>
        <p:spPr>
          <a:xfrm>
            <a:off x="0" y="-209550"/>
            <a:ext cx="12192000" cy="685800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4EF46CD5-C5FF-C454-68E1-605A07099814}"/>
              </a:ext>
            </a:extLst>
          </p:cNvPr>
          <p:cNvSpPr txBox="1"/>
          <p:nvPr/>
        </p:nvSpPr>
        <p:spPr>
          <a:xfrm>
            <a:off x="3047171" y="6269745"/>
            <a:ext cx="6589643" cy="461665"/>
          </a:xfrm>
          <a:prstGeom prst="rect">
            <a:avLst/>
          </a:prstGeom>
          <a:solidFill>
            <a:schemeClr val="accent6">
              <a:lumMod val="40000"/>
              <a:lumOff val="60000"/>
            </a:schemeClr>
          </a:solidFill>
        </p:spPr>
        <p:txBody>
          <a:bodyPr wrap="square" rtlCol="0">
            <a:spAutoFit/>
          </a:bodyPr>
          <a:lstStyle/>
          <a:p>
            <a:r>
              <a:rPr lang="en-IN" sz="2400" b="1" dirty="0">
                <a:latin typeface="Times New Roman" panose="02020603050405020304" pitchFamily="18" charset="0"/>
                <a:cs typeface="Times New Roman" panose="02020603050405020304" pitchFamily="18" charset="0"/>
              </a:rPr>
              <a:t>Total number of CAS during 2017-2023: 75</a:t>
            </a:r>
          </a:p>
        </p:txBody>
      </p:sp>
      <p:sp>
        <p:nvSpPr>
          <p:cNvPr id="2" name="TextBox 1">
            <a:extLst>
              <a:ext uri="{FF2B5EF4-FFF2-40B4-BE49-F238E27FC236}">
                <a16:creationId xmlns:a16="http://schemas.microsoft.com/office/drawing/2014/main" id="{03510AC0-C381-5E3C-FD35-A08327ACCDDD}"/>
              </a:ext>
            </a:extLst>
          </p:cNvPr>
          <p:cNvSpPr txBox="1"/>
          <p:nvPr/>
        </p:nvSpPr>
        <p:spPr>
          <a:xfrm>
            <a:off x="1219200" y="14297"/>
            <a:ext cx="11087100" cy="975780"/>
          </a:xfrm>
          <a:prstGeom prst="rect">
            <a:avLst/>
          </a:prstGeom>
          <a:noFill/>
        </p:spPr>
        <p:txBody>
          <a:bodyPr wrap="square">
            <a:spAutoFit/>
          </a:bodyPr>
          <a:lstStyle/>
          <a:p>
            <a:pPr algn="ctr">
              <a:lnSpc>
                <a:spcPct val="106000"/>
              </a:lnSpc>
              <a:spcAft>
                <a:spcPts val="800"/>
              </a:spcAft>
            </a:pPr>
            <a:r>
              <a:rPr lang="en-IN" sz="1800" b="1" dirty="0">
                <a:latin typeface="Times New Roman" panose="02020603050405020304" pitchFamily="18" charset="0"/>
                <a:ea typeface="Calibri" panose="020F0502020204030204" pitchFamily="34" charset="0"/>
              </a:rPr>
              <a:t> </a:t>
            </a:r>
            <a:r>
              <a:rPr lang="en-IN" sz="2800" b="1" dirty="0">
                <a:latin typeface="Times New Roman" panose="02020603050405020304" pitchFamily="18" charset="0"/>
                <a:ea typeface="Calibri" panose="020F0502020204030204" pitchFamily="34" charset="0"/>
              </a:rPr>
              <a:t>Report of Career Advancement of faculty members of Bethune College (2020 – 2023)</a:t>
            </a:r>
            <a:endParaRPr lang="en-IN"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59670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984E2-F058-5783-202C-90D12DB7F056}"/>
              </a:ext>
            </a:extLst>
          </p:cNvPr>
          <p:cNvPicPr>
            <a:picLocks noChangeAspect="1"/>
          </p:cNvPicPr>
          <p:nvPr/>
        </p:nvPicPr>
        <p:blipFill>
          <a:blip r:embed="rId3"/>
          <a:stretch>
            <a:fillRect/>
          </a:stretch>
        </p:blipFill>
        <p:spPr>
          <a:xfrm>
            <a:off x="8291069" y="1741333"/>
            <a:ext cx="3188625" cy="3939164"/>
          </a:xfrm>
          <a:prstGeom prst="rect">
            <a:avLst/>
          </a:prstGeom>
        </p:spPr>
      </p:pic>
      <p:grpSp>
        <p:nvGrpSpPr>
          <p:cNvPr id="21" name="Group 20">
            <a:extLst>
              <a:ext uri="{FF2B5EF4-FFF2-40B4-BE49-F238E27FC236}">
                <a16:creationId xmlns:a16="http://schemas.microsoft.com/office/drawing/2014/main" id="{0686FE66-C46C-7074-DBE5-B61A821A4398}"/>
              </a:ext>
            </a:extLst>
          </p:cNvPr>
          <p:cNvGrpSpPr/>
          <p:nvPr/>
        </p:nvGrpSpPr>
        <p:grpSpPr>
          <a:xfrm>
            <a:off x="4328493" y="1741333"/>
            <a:ext cx="3752019" cy="3939164"/>
            <a:chOff x="4427885" y="797116"/>
            <a:chExt cx="3102844" cy="3248111"/>
          </a:xfrm>
        </p:grpSpPr>
        <p:pic>
          <p:nvPicPr>
            <p:cNvPr id="9" name="Picture 8">
              <a:extLst>
                <a:ext uri="{FF2B5EF4-FFF2-40B4-BE49-F238E27FC236}">
                  <a16:creationId xmlns:a16="http://schemas.microsoft.com/office/drawing/2014/main" id="{4A06C34F-329F-92A4-751D-7BEC4ED15DE3}"/>
                </a:ext>
              </a:extLst>
            </p:cNvPr>
            <p:cNvPicPr>
              <a:picLocks noChangeAspect="1"/>
            </p:cNvPicPr>
            <p:nvPr/>
          </p:nvPicPr>
          <p:blipFill>
            <a:blip r:embed="rId4"/>
            <a:stretch>
              <a:fillRect/>
            </a:stretch>
          </p:blipFill>
          <p:spPr>
            <a:xfrm>
              <a:off x="4427885" y="797116"/>
              <a:ext cx="3102844" cy="1441174"/>
            </a:xfrm>
            <a:prstGeom prst="rect">
              <a:avLst/>
            </a:prstGeom>
          </p:spPr>
        </p:pic>
        <p:pic>
          <p:nvPicPr>
            <p:cNvPr id="19" name="Picture 18">
              <a:extLst>
                <a:ext uri="{FF2B5EF4-FFF2-40B4-BE49-F238E27FC236}">
                  <a16:creationId xmlns:a16="http://schemas.microsoft.com/office/drawing/2014/main" id="{42D3F7EA-4F09-0B31-08DB-37B7A2D952C9}"/>
                </a:ext>
              </a:extLst>
            </p:cNvPr>
            <p:cNvPicPr>
              <a:picLocks noChangeAspect="1"/>
            </p:cNvPicPr>
            <p:nvPr/>
          </p:nvPicPr>
          <p:blipFill>
            <a:blip r:embed="rId5"/>
            <a:stretch>
              <a:fillRect/>
            </a:stretch>
          </p:blipFill>
          <p:spPr>
            <a:xfrm>
              <a:off x="4427885" y="2238290"/>
              <a:ext cx="3102843" cy="1806937"/>
            </a:xfrm>
            <a:prstGeom prst="rect">
              <a:avLst/>
            </a:prstGeom>
          </p:spPr>
        </p:pic>
      </p:grpSp>
      <p:sp>
        <p:nvSpPr>
          <p:cNvPr id="20" name="TextBox 19">
            <a:extLst>
              <a:ext uri="{FF2B5EF4-FFF2-40B4-BE49-F238E27FC236}">
                <a16:creationId xmlns:a16="http://schemas.microsoft.com/office/drawing/2014/main" id="{21912D34-66C1-40EC-8B54-10CBAD3D3E49}"/>
              </a:ext>
            </a:extLst>
          </p:cNvPr>
          <p:cNvSpPr txBox="1"/>
          <p:nvPr/>
        </p:nvSpPr>
        <p:spPr>
          <a:xfrm>
            <a:off x="1838325" y="404305"/>
            <a:ext cx="977265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Some Glimpses of CAS procedure at Bethune College</a:t>
            </a:r>
            <a:endParaRPr lang="en-IN" sz="2800" b="1"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CE231707-DDD0-583F-AB4D-5A545A10B01A}"/>
              </a:ext>
            </a:extLst>
          </p:cNvPr>
          <p:cNvGrpSpPr/>
          <p:nvPr/>
        </p:nvGrpSpPr>
        <p:grpSpPr>
          <a:xfrm>
            <a:off x="452233" y="1741333"/>
            <a:ext cx="3752018" cy="4013424"/>
            <a:chOff x="527614" y="836872"/>
            <a:chExt cx="3537490" cy="3724871"/>
          </a:xfrm>
        </p:grpSpPr>
        <p:pic>
          <p:nvPicPr>
            <p:cNvPr id="11" name="Picture 10">
              <a:extLst>
                <a:ext uri="{FF2B5EF4-FFF2-40B4-BE49-F238E27FC236}">
                  <a16:creationId xmlns:a16="http://schemas.microsoft.com/office/drawing/2014/main" id="{FF40D5FD-F51C-FF2F-2915-A44A44AAB6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15" y="836872"/>
              <a:ext cx="3537489" cy="2653117"/>
            </a:xfrm>
            <a:prstGeom prst="rect">
              <a:avLst/>
            </a:prstGeom>
          </p:spPr>
        </p:pic>
        <p:pic>
          <p:nvPicPr>
            <p:cNvPr id="24" name="Picture 23">
              <a:extLst>
                <a:ext uri="{FF2B5EF4-FFF2-40B4-BE49-F238E27FC236}">
                  <a16:creationId xmlns:a16="http://schemas.microsoft.com/office/drawing/2014/main" id="{9E5C727F-7B5A-6AE9-1185-1A7EC40391BC}"/>
                </a:ext>
              </a:extLst>
            </p:cNvPr>
            <p:cNvPicPr>
              <a:picLocks noChangeAspect="1"/>
            </p:cNvPicPr>
            <p:nvPr/>
          </p:nvPicPr>
          <p:blipFill>
            <a:blip r:embed="rId7"/>
            <a:stretch>
              <a:fillRect/>
            </a:stretch>
          </p:blipFill>
          <p:spPr>
            <a:xfrm>
              <a:off x="527614" y="3489989"/>
              <a:ext cx="3537490" cy="1071754"/>
            </a:xfrm>
            <a:prstGeom prst="rect">
              <a:avLst/>
            </a:prstGeom>
          </p:spPr>
        </p:pic>
      </p:grpSp>
      <p:sp>
        <p:nvSpPr>
          <p:cNvPr id="2" name="Rectangle 1">
            <a:extLst>
              <a:ext uri="{FF2B5EF4-FFF2-40B4-BE49-F238E27FC236}">
                <a16:creationId xmlns:a16="http://schemas.microsoft.com/office/drawing/2014/main" id="{A4843BFB-EE85-7194-8D10-3D69FC36C628}"/>
              </a:ext>
            </a:extLst>
          </p:cNvPr>
          <p:cNvSpPr/>
          <p:nvPr/>
        </p:nvSpPr>
        <p:spPr>
          <a:xfrm>
            <a:off x="0" y="-209550"/>
            <a:ext cx="12192000" cy="685800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62514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66A7AC-83EE-DD99-0ECF-83D0A287750A}"/>
              </a:ext>
            </a:extLst>
          </p:cNvPr>
          <p:cNvPicPr>
            <a:picLocks noChangeAspect="1"/>
          </p:cNvPicPr>
          <p:nvPr/>
        </p:nvPicPr>
        <p:blipFill>
          <a:blip r:embed="rId2"/>
          <a:stretch>
            <a:fillRect/>
          </a:stretch>
        </p:blipFill>
        <p:spPr>
          <a:xfrm>
            <a:off x="20401" y="1117407"/>
            <a:ext cx="6712808" cy="3348097"/>
          </a:xfrm>
          <a:prstGeom prst="rect">
            <a:avLst/>
          </a:prstGeom>
        </p:spPr>
      </p:pic>
      <p:sp>
        <p:nvSpPr>
          <p:cNvPr id="2" name="TextBox 1">
            <a:extLst>
              <a:ext uri="{FF2B5EF4-FFF2-40B4-BE49-F238E27FC236}">
                <a16:creationId xmlns:a16="http://schemas.microsoft.com/office/drawing/2014/main" id="{CA0A8744-0387-D961-2900-FD0985435B2C}"/>
              </a:ext>
            </a:extLst>
          </p:cNvPr>
          <p:cNvSpPr txBox="1"/>
          <p:nvPr/>
        </p:nvSpPr>
        <p:spPr>
          <a:xfrm>
            <a:off x="89932" y="4587480"/>
            <a:ext cx="6793525"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DPI Nominee and Subject Experts with Principal, IQAC Coordinator and some Committee members during Career Advancement process</a:t>
            </a:r>
            <a:endParaRPr lang="en-IN"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AD3FB43-D560-F813-C6D6-E230FAB470DA}"/>
              </a:ext>
            </a:extLst>
          </p:cNvPr>
          <p:cNvSpPr/>
          <p:nvPr/>
        </p:nvSpPr>
        <p:spPr>
          <a:xfrm>
            <a:off x="0" y="-209550"/>
            <a:ext cx="12192000" cy="685800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3E66E5F5-64D9-1F76-D77F-C1E2D8D02998}"/>
              </a:ext>
            </a:extLst>
          </p:cNvPr>
          <p:cNvSpPr txBox="1"/>
          <p:nvPr/>
        </p:nvSpPr>
        <p:spPr>
          <a:xfrm>
            <a:off x="1838325" y="404305"/>
            <a:ext cx="977265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Some Glimpses of CAS procedure at Bethune College</a:t>
            </a:r>
            <a:endParaRPr lang="en-IN"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D30DDD2-4B95-2BB1-6609-2FA4E9CC8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675" y="1117407"/>
            <a:ext cx="5347858" cy="3348097"/>
          </a:xfrm>
          <a:prstGeom prst="rect">
            <a:avLst/>
          </a:prstGeom>
        </p:spPr>
      </p:pic>
      <p:sp>
        <p:nvSpPr>
          <p:cNvPr id="8" name="TextBox 7">
            <a:extLst>
              <a:ext uri="{FF2B5EF4-FFF2-40B4-BE49-F238E27FC236}">
                <a16:creationId xmlns:a16="http://schemas.microsoft.com/office/drawing/2014/main" id="{1688AD75-C9B7-6918-C098-E905202F60CD}"/>
              </a:ext>
            </a:extLst>
          </p:cNvPr>
          <p:cNvSpPr txBox="1"/>
          <p:nvPr/>
        </p:nvSpPr>
        <p:spPr>
          <a:xfrm>
            <a:off x="7553325" y="4587479"/>
            <a:ext cx="4200525"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Incumbents with Principal, IQAC </a:t>
            </a:r>
            <a:r>
              <a:rPr lang="en-US" b="1" dirty="0" err="1">
                <a:latin typeface="Times New Roman" panose="02020603050405020304" pitchFamily="18" charset="0"/>
                <a:cs typeface="Times New Roman" panose="02020603050405020304" pitchFamily="18" charset="0"/>
              </a:rPr>
              <a:t>Coordintor</a:t>
            </a:r>
            <a:r>
              <a:rPr lang="en-US" b="1" dirty="0">
                <a:latin typeface="Times New Roman" panose="02020603050405020304" pitchFamily="18" charset="0"/>
                <a:cs typeface="Times New Roman" panose="02020603050405020304" pitchFamily="18" charset="0"/>
              </a:rPr>
              <a:t> and other faculty members of Bethune College</a:t>
            </a:r>
            <a:endParaRPr lang="en-I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8423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18BB779-CF17-8BF4-A8E3-EFED26993CA5}"/>
              </a:ext>
            </a:extLst>
          </p:cNvPr>
          <p:cNvGraphicFramePr/>
          <p:nvPr>
            <p:extLst>
              <p:ext uri="{D42A27DB-BD31-4B8C-83A1-F6EECF244321}">
                <p14:modId xmlns:p14="http://schemas.microsoft.com/office/powerpoint/2010/main" val="2657612804"/>
              </p:ext>
            </p:extLst>
          </p:nvPr>
        </p:nvGraphicFramePr>
        <p:xfrm>
          <a:off x="1524000" y="1377950"/>
          <a:ext cx="9144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7B8DF405-D1D5-769E-D085-5894D279C8F0}"/>
              </a:ext>
            </a:extLst>
          </p:cNvPr>
          <p:cNvSpPr/>
          <p:nvPr/>
        </p:nvSpPr>
        <p:spPr>
          <a:xfrm>
            <a:off x="1990726" y="190500"/>
            <a:ext cx="7067549" cy="954107"/>
          </a:xfrm>
          <a:prstGeom prst="rect">
            <a:avLst/>
          </a:prstGeom>
        </p:spPr>
        <p:txBody>
          <a:bodyPr wrap="square">
            <a:spAutoFit/>
          </a:bodyPr>
          <a:lstStyle/>
          <a:p>
            <a:pPr algn="ctr">
              <a:defRPr/>
            </a:pPr>
            <a:r>
              <a:rPr lang="en-IN" sz="2800" b="1" dirty="0">
                <a:latin typeface="Times New Roman" panose="02020603050405020304" pitchFamily="18" charset="0"/>
                <a:cs typeface="Times New Roman" panose="02020603050405020304" pitchFamily="18" charset="0"/>
              </a:rPr>
              <a:t>Highly Qualified Teachers Contributing towards Institutional Quality Assurance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Arrow Connector 61">
            <a:extLst>
              <a:ext uri="{FF2B5EF4-FFF2-40B4-BE49-F238E27FC236}">
                <a16:creationId xmlns:a16="http://schemas.microsoft.com/office/drawing/2014/main" id="{93CA84D3-CB42-1E8B-D6F6-0C25B525441A}"/>
              </a:ext>
            </a:extLst>
          </p:cNvPr>
          <p:cNvCxnSpPr>
            <a:cxnSpLocks/>
          </p:cNvCxnSpPr>
          <p:nvPr/>
        </p:nvCxnSpPr>
        <p:spPr bwMode="auto">
          <a:xfrm flipH="1" flipV="1">
            <a:off x="7251371" y="3938659"/>
            <a:ext cx="2546137" cy="1758704"/>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7605E06-4131-49D1-EA52-495D381BFC62}"/>
              </a:ext>
            </a:extLst>
          </p:cNvPr>
          <p:cNvCxnSpPr>
            <a:cxnSpLocks/>
            <a:stCxn id="50" idx="0"/>
          </p:cNvCxnSpPr>
          <p:nvPr/>
        </p:nvCxnSpPr>
        <p:spPr bwMode="auto">
          <a:xfrm flipV="1">
            <a:off x="3324722" y="3840527"/>
            <a:ext cx="2759626" cy="1639705"/>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68B6CFA-18E8-6CA2-0DFC-CC044BAFD571}"/>
              </a:ext>
            </a:extLst>
          </p:cNvPr>
          <p:cNvCxnSpPr>
            <a:cxnSpLocks/>
            <a:stCxn id="16" idx="3"/>
          </p:cNvCxnSpPr>
          <p:nvPr/>
        </p:nvCxnSpPr>
        <p:spPr bwMode="auto">
          <a:xfrm flipV="1">
            <a:off x="3341703" y="3834323"/>
            <a:ext cx="2666445" cy="849909"/>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194" name="Group 51">
            <a:extLst>
              <a:ext uri="{FF2B5EF4-FFF2-40B4-BE49-F238E27FC236}">
                <a16:creationId xmlns:a16="http://schemas.microsoft.com/office/drawing/2014/main" id="{5BFE7F7C-E490-41C0-3978-7E689E92ECEE}"/>
              </a:ext>
            </a:extLst>
          </p:cNvPr>
          <p:cNvGrpSpPr>
            <a:grpSpLocks/>
          </p:cNvGrpSpPr>
          <p:nvPr/>
        </p:nvGrpSpPr>
        <p:grpSpPr bwMode="auto">
          <a:xfrm>
            <a:off x="1542866" y="646581"/>
            <a:ext cx="9899342" cy="5957997"/>
            <a:chOff x="-641042" y="661988"/>
            <a:chExt cx="9899342" cy="5957997"/>
          </a:xfrm>
        </p:grpSpPr>
        <p:sp>
          <p:nvSpPr>
            <p:cNvPr id="17412" name="TextBox 4">
              <a:extLst>
                <a:ext uri="{FF2B5EF4-FFF2-40B4-BE49-F238E27FC236}">
                  <a16:creationId xmlns:a16="http://schemas.microsoft.com/office/drawing/2014/main" id="{DA00A863-0BE3-5C79-0E0B-2CB84894D69F}"/>
                </a:ext>
              </a:extLst>
            </p:cNvPr>
            <p:cNvSpPr txBox="1">
              <a:spLocks noChangeArrowheads="1"/>
            </p:cNvSpPr>
            <p:nvPr/>
          </p:nvSpPr>
          <p:spPr bwMode="auto">
            <a:xfrm>
              <a:off x="18311" y="721135"/>
              <a:ext cx="2209800" cy="430887"/>
            </a:xfrm>
            <a:prstGeom prst="rect">
              <a:avLst/>
            </a:prstGeom>
            <a:solidFill>
              <a:schemeClr val="accent6">
                <a:lumMod val="40000"/>
                <a:lumOff val="6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Ethics and Value Education: Instilling Moral awareness</a:t>
              </a:r>
            </a:p>
          </p:txBody>
        </p:sp>
        <p:sp>
          <p:nvSpPr>
            <p:cNvPr id="17413" name="TextBox 5">
              <a:extLst>
                <a:ext uri="{FF2B5EF4-FFF2-40B4-BE49-F238E27FC236}">
                  <a16:creationId xmlns:a16="http://schemas.microsoft.com/office/drawing/2014/main" id="{D1E90A14-0015-DBB9-F805-347B003202FA}"/>
                </a:ext>
              </a:extLst>
            </p:cNvPr>
            <p:cNvSpPr txBox="1">
              <a:spLocks noChangeArrowheads="1"/>
            </p:cNvSpPr>
            <p:nvPr/>
          </p:nvSpPr>
          <p:spPr bwMode="auto">
            <a:xfrm>
              <a:off x="4038599" y="661988"/>
              <a:ext cx="1371595" cy="646331"/>
            </a:xfrm>
            <a:prstGeom prst="rect">
              <a:avLst/>
            </a:prstGeom>
            <a:solidFill>
              <a:schemeClr val="accent6">
                <a:lumMod val="40000"/>
                <a:lumOff val="6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Principal and Dedicated Teachers</a:t>
              </a:r>
            </a:p>
          </p:txBody>
        </p:sp>
        <p:sp>
          <p:nvSpPr>
            <p:cNvPr id="17414" name="TextBox 6">
              <a:extLst>
                <a:ext uri="{FF2B5EF4-FFF2-40B4-BE49-F238E27FC236}">
                  <a16:creationId xmlns:a16="http://schemas.microsoft.com/office/drawing/2014/main" id="{3AE57BA7-CC09-D55A-3089-EB53E7913E6F}"/>
                </a:ext>
              </a:extLst>
            </p:cNvPr>
            <p:cNvSpPr txBox="1">
              <a:spLocks noChangeArrowheads="1"/>
            </p:cNvSpPr>
            <p:nvPr/>
          </p:nvSpPr>
          <p:spPr bwMode="auto">
            <a:xfrm>
              <a:off x="5486400" y="661988"/>
              <a:ext cx="1447800" cy="861774"/>
            </a:xfrm>
            <a:prstGeom prst="rect">
              <a:avLst/>
            </a:prstGeom>
            <a:solidFill>
              <a:schemeClr val="accent6">
                <a:lumMod val="40000"/>
                <a:lumOff val="6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C.U prescribed CBCS Curriculum and Internal Assessment</a:t>
              </a:r>
            </a:p>
          </p:txBody>
        </p:sp>
        <p:sp>
          <p:nvSpPr>
            <p:cNvPr id="17417" name="TextBox 9">
              <a:extLst>
                <a:ext uri="{FF2B5EF4-FFF2-40B4-BE49-F238E27FC236}">
                  <a16:creationId xmlns:a16="http://schemas.microsoft.com/office/drawing/2014/main" id="{96D15EE2-AB5A-F55F-9A72-B9647485A839}"/>
                </a:ext>
              </a:extLst>
            </p:cNvPr>
            <p:cNvSpPr txBox="1">
              <a:spLocks noChangeArrowheads="1"/>
            </p:cNvSpPr>
            <p:nvPr/>
          </p:nvSpPr>
          <p:spPr bwMode="auto">
            <a:xfrm>
              <a:off x="7136168" y="841337"/>
              <a:ext cx="2095500" cy="430887"/>
            </a:xfrm>
            <a:prstGeom prst="rect">
              <a:avLst/>
            </a:prstGeom>
            <a:solidFill>
              <a:schemeClr val="accent6">
                <a:lumMod val="40000"/>
                <a:lumOff val="6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Library/ Book Bank/ Dept Library and Archive</a:t>
              </a:r>
            </a:p>
          </p:txBody>
        </p:sp>
        <p:sp>
          <p:nvSpPr>
            <p:cNvPr id="17418" name="TextBox 10">
              <a:extLst>
                <a:ext uri="{FF2B5EF4-FFF2-40B4-BE49-F238E27FC236}">
                  <a16:creationId xmlns:a16="http://schemas.microsoft.com/office/drawing/2014/main" id="{4C4CEE91-98D4-9CB0-22A5-DB2EDEA021FC}"/>
                </a:ext>
              </a:extLst>
            </p:cNvPr>
            <p:cNvSpPr txBox="1">
              <a:spLocks noChangeArrowheads="1"/>
            </p:cNvSpPr>
            <p:nvPr/>
          </p:nvSpPr>
          <p:spPr bwMode="auto">
            <a:xfrm>
              <a:off x="7162800" y="1386701"/>
              <a:ext cx="1752600" cy="646112"/>
            </a:xfrm>
            <a:prstGeom prst="rect">
              <a:avLst/>
            </a:prstGeom>
            <a:solidFill>
              <a:schemeClr val="accent3">
                <a:lumMod val="60000"/>
                <a:lumOff val="40000"/>
              </a:schemeClr>
            </a:solidFill>
            <a:ln w="9525">
              <a:noFill/>
              <a:miter lim="800000"/>
              <a:headEnd/>
              <a:tailEnd/>
            </a:ln>
          </p:spPr>
          <p:txBody>
            <a:bodyPr lIns="0" tIns="0" rIns="0" bIns="0">
              <a:spAutoFit/>
            </a:bodyPr>
            <a:lstStyle/>
            <a:p>
              <a:pPr>
                <a:defRPr/>
              </a:pPr>
              <a:r>
                <a:rPr lang="en-US" sz="1400" b="1" dirty="0">
                  <a:latin typeface="Times New Roman" panose="02020603050405020304" pitchFamily="18" charset="0"/>
                  <a:cs typeface="Times New Roman" panose="02020603050405020304" pitchFamily="18" charset="0"/>
                </a:rPr>
                <a:t>Student seminar/ Debate/ to encourage  innovative thinking                   </a:t>
              </a:r>
            </a:p>
          </p:txBody>
        </p:sp>
        <p:sp>
          <p:nvSpPr>
            <p:cNvPr id="17419" name="TextBox 11">
              <a:extLst>
                <a:ext uri="{FF2B5EF4-FFF2-40B4-BE49-F238E27FC236}">
                  <a16:creationId xmlns:a16="http://schemas.microsoft.com/office/drawing/2014/main" id="{A11E8B3E-E7F1-1FD0-1472-C0E52F75C92D}"/>
                </a:ext>
              </a:extLst>
            </p:cNvPr>
            <p:cNvSpPr txBox="1">
              <a:spLocks noChangeArrowheads="1"/>
            </p:cNvSpPr>
            <p:nvPr/>
          </p:nvSpPr>
          <p:spPr bwMode="auto">
            <a:xfrm>
              <a:off x="7048500" y="2174738"/>
              <a:ext cx="2209800" cy="646112"/>
            </a:xfrm>
            <a:prstGeom prst="rect">
              <a:avLst/>
            </a:prstGeom>
            <a:solidFill>
              <a:schemeClr val="accent6">
                <a:lumMod val="60000"/>
                <a:lumOff val="4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NSS activity for the underprivileged: ensuring participation in social work</a:t>
              </a:r>
            </a:p>
          </p:txBody>
        </p:sp>
        <p:sp>
          <p:nvSpPr>
            <p:cNvPr id="17421" name="TextBox 13">
              <a:extLst>
                <a:ext uri="{FF2B5EF4-FFF2-40B4-BE49-F238E27FC236}">
                  <a16:creationId xmlns:a16="http://schemas.microsoft.com/office/drawing/2014/main" id="{E5F9223C-C11F-3F45-53D2-B752A59481FF}"/>
                </a:ext>
              </a:extLst>
            </p:cNvPr>
            <p:cNvSpPr txBox="1">
              <a:spLocks noChangeArrowheads="1"/>
            </p:cNvSpPr>
            <p:nvPr/>
          </p:nvSpPr>
          <p:spPr bwMode="auto">
            <a:xfrm>
              <a:off x="4750589" y="6189098"/>
              <a:ext cx="1257300" cy="430887"/>
            </a:xfrm>
            <a:prstGeom prst="rect">
              <a:avLst/>
            </a:prstGeom>
            <a:solidFill>
              <a:schemeClr val="accent6">
                <a:lumMod val="40000"/>
                <a:lumOff val="6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Sports Activity and Gymnasium</a:t>
              </a:r>
            </a:p>
          </p:txBody>
        </p:sp>
        <p:sp>
          <p:nvSpPr>
            <p:cNvPr id="17422" name="TextBox 14">
              <a:extLst>
                <a:ext uri="{FF2B5EF4-FFF2-40B4-BE49-F238E27FC236}">
                  <a16:creationId xmlns:a16="http://schemas.microsoft.com/office/drawing/2014/main" id="{4C7AE7CF-25BE-0F98-06ED-07105D6FA2DD}"/>
                </a:ext>
              </a:extLst>
            </p:cNvPr>
            <p:cNvSpPr txBox="1">
              <a:spLocks noChangeArrowheads="1"/>
            </p:cNvSpPr>
            <p:nvPr/>
          </p:nvSpPr>
          <p:spPr bwMode="auto">
            <a:xfrm>
              <a:off x="6110278" y="6164978"/>
              <a:ext cx="762000" cy="431800"/>
            </a:xfrm>
            <a:prstGeom prst="rect">
              <a:avLst/>
            </a:prstGeom>
            <a:solidFill>
              <a:schemeClr val="accent6">
                <a:lumMod val="40000"/>
                <a:lumOff val="6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Student Aid Fund</a:t>
              </a:r>
            </a:p>
          </p:txBody>
        </p:sp>
        <p:cxnSp>
          <p:nvCxnSpPr>
            <p:cNvPr id="19" name="Straight Arrow Connector 18">
              <a:extLst>
                <a:ext uri="{FF2B5EF4-FFF2-40B4-BE49-F238E27FC236}">
                  <a16:creationId xmlns:a16="http://schemas.microsoft.com/office/drawing/2014/main" id="{840A30D7-0D81-80A1-616A-9F53273F215F}"/>
                </a:ext>
              </a:extLst>
            </p:cNvPr>
            <p:cNvCxnSpPr>
              <a:cxnSpLocks/>
              <a:stCxn id="17446" idx="2"/>
            </p:cNvCxnSpPr>
            <p:nvPr/>
          </p:nvCxnSpPr>
          <p:spPr bwMode="auto">
            <a:xfrm>
              <a:off x="3027983" y="1127290"/>
              <a:ext cx="1753752" cy="2388513"/>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436" name="TextBox 7">
              <a:extLst>
                <a:ext uri="{FF2B5EF4-FFF2-40B4-BE49-F238E27FC236}">
                  <a16:creationId xmlns:a16="http://schemas.microsoft.com/office/drawing/2014/main" id="{8525AA54-5682-3432-55F7-3F297ABD3B3C}"/>
                </a:ext>
              </a:extLst>
            </p:cNvPr>
            <p:cNvSpPr txBox="1">
              <a:spLocks noChangeArrowheads="1"/>
            </p:cNvSpPr>
            <p:nvPr/>
          </p:nvSpPr>
          <p:spPr bwMode="auto">
            <a:xfrm>
              <a:off x="6958060" y="2926287"/>
              <a:ext cx="2133600" cy="1077218"/>
            </a:xfrm>
            <a:prstGeom prst="rect">
              <a:avLst/>
            </a:prstGeom>
            <a:solidFill>
              <a:schemeClr val="accent3">
                <a:lumMod val="60000"/>
                <a:lumOff val="4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Annual Function &amp; Fest: encouraging  extra curricular activity &amp; independent organizational capacity</a:t>
              </a:r>
            </a:p>
          </p:txBody>
        </p:sp>
        <p:sp>
          <p:nvSpPr>
            <p:cNvPr id="17437" name="TextBox 7">
              <a:extLst>
                <a:ext uri="{FF2B5EF4-FFF2-40B4-BE49-F238E27FC236}">
                  <a16:creationId xmlns:a16="http://schemas.microsoft.com/office/drawing/2014/main" id="{2AC7212C-1E0E-4115-D1FE-A36E403B0654}"/>
                </a:ext>
              </a:extLst>
            </p:cNvPr>
            <p:cNvSpPr txBox="1">
              <a:spLocks noChangeArrowheads="1"/>
            </p:cNvSpPr>
            <p:nvPr/>
          </p:nvSpPr>
          <p:spPr bwMode="auto">
            <a:xfrm>
              <a:off x="-641042" y="2351709"/>
              <a:ext cx="2209800" cy="430887"/>
            </a:xfrm>
            <a:prstGeom prst="rect">
              <a:avLst/>
            </a:prstGeom>
            <a:solidFill>
              <a:schemeClr val="accent5">
                <a:lumMod val="40000"/>
                <a:lumOff val="6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Grievance Redressal and Disciplinary cell</a:t>
              </a:r>
            </a:p>
          </p:txBody>
        </p:sp>
        <p:sp>
          <p:nvSpPr>
            <p:cNvPr id="17438" name="TextBox 7">
              <a:extLst>
                <a:ext uri="{FF2B5EF4-FFF2-40B4-BE49-F238E27FC236}">
                  <a16:creationId xmlns:a16="http://schemas.microsoft.com/office/drawing/2014/main" id="{4D60FBAD-ECBD-2BC4-B621-8CF54614224B}"/>
                </a:ext>
              </a:extLst>
            </p:cNvPr>
            <p:cNvSpPr txBox="1">
              <a:spLocks noChangeArrowheads="1"/>
            </p:cNvSpPr>
            <p:nvPr/>
          </p:nvSpPr>
          <p:spPr bwMode="auto">
            <a:xfrm>
              <a:off x="56411" y="2933554"/>
              <a:ext cx="1371600" cy="215900"/>
            </a:xfrm>
            <a:prstGeom prst="rect">
              <a:avLst/>
            </a:prstGeom>
            <a:solidFill>
              <a:schemeClr val="accent4">
                <a:lumMod val="40000"/>
                <a:lumOff val="6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Anti Ragging cell</a:t>
              </a:r>
            </a:p>
          </p:txBody>
        </p:sp>
        <p:sp>
          <p:nvSpPr>
            <p:cNvPr id="17439" name="TextBox 7">
              <a:extLst>
                <a:ext uri="{FF2B5EF4-FFF2-40B4-BE49-F238E27FC236}">
                  <a16:creationId xmlns:a16="http://schemas.microsoft.com/office/drawing/2014/main" id="{A4031D51-FDE5-E7AC-74AA-B2356A7385A3}"/>
                </a:ext>
              </a:extLst>
            </p:cNvPr>
            <p:cNvSpPr txBox="1">
              <a:spLocks noChangeArrowheads="1"/>
            </p:cNvSpPr>
            <p:nvPr/>
          </p:nvSpPr>
          <p:spPr bwMode="auto">
            <a:xfrm>
              <a:off x="142506" y="1459799"/>
              <a:ext cx="1524000" cy="646112"/>
            </a:xfrm>
            <a:prstGeom prst="rect">
              <a:avLst/>
            </a:prstGeom>
            <a:solidFill>
              <a:schemeClr val="accent4">
                <a:lumMod val="40000"/>
                <a:lumOff val="6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Career / Academic/ Psychological Counselling </a:t>
              </a:r>
            </a:p>
          </p:txBody>
        </p:sp>
        <p:sp>
          <p:nvSpPr>
            <p:cNvPr id="17444" name="TextBox 14">
              <a:extLst>
                <a:ext uri="{FF2B5EF4-FFF2-40B4-BE49-F238E27FC236}">
                  <a16:creationId xmlns:a16="http://schemas.microsoft.com/office/drawing/2014/main" id="{BB4DDEB7-F708-AC55-E6C2-AFD025BA5D13}"/>
                </a:ext>
              </a:extLst>
            </p:cNvPr>
            <p:cNvSpPr txBox="1">
              <a:spLocks noChangeArrowheads="1"/>
            </p:cNvSpPr>
            <p:nvPr/>
          </p:nvSpPr>
          <p:spPr bwMode="auto">
            <a:xfrm>
              <a:off x="7315200" y="4624388"/>
              <a:ext cx="1219200" cy="430212"/>
            </a:xfrm>
            <a:prstGeom prst="rect">
              <a:avLst/>
            </a:prstGeom>
            <a:solidFill>
              <a:schemeClr val="accent3">
                <a:lumMod val="60000"/>
                <a:lumOff val="4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Parent Teacher Meet</a:t>
              </a:r>
            </a:p>
          </p:txBody>
        </p:sp>
        <p:sp>
          <p:nvSpPr>
            <p:cNvPr id="17446" name="TextBox 4">
              <a:extLst>
                <a:ext uri="{FF2B5EF4-FFF2-40B4-BE49-F238E27FC236}">
                  <a16:creationId xmlns:a16="http://schemas.microsoft.com/office/drawing/2014/main" id="{664784CB-A4EC-7EF1-8BB3-FFB70A9EC714}"/>
                </a:ext>
              </a:extLst>
            </p:cNvPr>
            <p:cNvSpPr txBox="1">
              <a:spLocks noChangeArrowheads="1"/>
            </p:cNvSpPr>
            <p:nvPr/>
          </p:nvSpPr>
          <p:spPr bwMode="auto">
            <a:xfrm>
              <a:off x="2495735" y="696403"/>
              <a:ext cx="1064495" cy="430887"/>
            </a:xfrm>
            <a:prstGeom prst="rect">
              <a:avLst/>
            </a:prstGeom>
            <a:solidFill>
              <a:schemeClr val="accent6">
                <a:lumMod val="40000"/>
                <a:lumOff val="6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Student Hostel</a:t>
              </a:r>
            </a:p>
          </p:txBody>
        </p:sp>
        <p:sp>
          <p:nvSpPr>
            <p:cNvPr id="42" name="TextBox 13">
              <a:extLst>
                <a:ext uri="{FF2B5EF4-FFF2-40B4-BE49-F238E27FC236}">
                  <a16:creationId xmlns:a16="http://schemas.microsoft.com/office/drawing/2014/main" id="{805D4A1C-CBB7-3DF8-180C-AC9466D6E417}"/>
                </a:ext>
              </a:extLst>
            </p:cNvPr>
            <p:cNvSpPr txBox="1">
              <a:spLocks noChangeArrowheads="1"/>
            </p:cNvSpPr>
            <p:nvPr/>
          </p:nvSpPr>
          <p:spPr bwMode="auto">
            <a:xfrm>
              <a:off x="7403330" y="4223544"/>
              <a:ext cx="1524000" cy="215900"/>
            </a:xfrm>
            <a:prstGeom prst="rect">
              <a:avLst/>
            </a:prstGeom>
            <a:solidFill>
              <a:schemeClr val="accent1">
                <a:lumMod val="60000"/>
                <a:lumOff val="4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Students’ Union</a:t>
              </a:r>
            </a:p>
          </p:txBody>
        </p:sp>
        <p:sp>
          <p:nvSpPr>
            <p:cNvPr id="43" name="TextBox 7">
              <a:extLst>
                <a:ext uri="{FF2B5EF4-FFF2-40B4-BE49-F238E27FC236}">
                  <a16:creationId xmlns:a16="http://schemas.microsoft.com/office/drawing/2014/main" id="{B5E66A40-EADD-8D74-4D0D-1C131A4EAB51}"/>
                </a:ext>
              </a:extLst>
            </p:cNvPr>
            <p:cNvSpPr txBox="1">
              <a:spLocks noChangeArrowheads="1"/>
            </p:cNvSpPr>
            <p:nvPr/>
          </p:nvSpPr>
          <p:spPr bwMode="auto">
            <a:xfrm>
              <a:off x="6917517" y="6273156"/>
              <a:ext cx="1371600" cy="215444"/>
            </a:xfrm>
            <a:prstGeom prst="rect">
              <a:avLst/>
            </a:prstGeom>
            <a:solidFill>
              <a:schemeClr val="accent6">
                <a:lumMod val="40000"/>
                <a:lumOff val="6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Mentorship</a:t>
              </a:r>
            </a:p>
          </p:txBody>
        </p:sp>
        <p:cxnSp>
          <p:nvCxnSpPr>
            <p:cNvPr id="64" name="Straight Arrow Connector 63">
              <a:extLst>
                <a:ext uri="{FF2B5EF4-FFF2-40B4-BE49-F238E27FC236}">
                  <a16:creationId xmlns:a16="http://schemas.microsoft.com/office/drawing/2014/main" id="{0B1FFD6E-1A4A-13BD-A125-3E5372639122}"/>
                </a:ext>
              </a:extLst>
            </p:cNvPr>
            <p:cNvCxnSpPr>
              <a:cxnSpLocks/>
            </p:cNvCxnSpPr>
            <p:nvPr/>
          </p:nvCxnSpPr>
          <p:spPr bwMode="auto">
            <a:xfrm flipV="1">
              <a:off x="1285506" y="3899813"/>
              <a:ext cx="2307014" cy="246077"/>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AD7A319-67A1-F622-7033-BC6E338B3758}"/>
                </a:ext>
              </a:extLst>
            </p:cNvPr>
            <p:cNvCxnSpPr>
              <a:cxnSpLocks/>
            </p:cNvCxnSpPr>
            <p:nvPr/>
          </p:nvCxnSpPr>
          <p:spPr bwMode="auto">
            <a:xfrm flipH="1">
              <a:off x="4571991" y="1530427"/>
              <a:ext cx="1137920" cy="1819125"/>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E276866-75A4-FA54-B20B-E78995F580E4}"/>
                </a:ext>
              </a:extLst>
            </p:cNvPr>
            <p:cNvCxnSpPr>
              <a:cxnSpLocks/>
              <a:stCxn id="17438" idx="3"/>
            </p:cNvCxnSpPr>
            <p:nvPr/>
          </p:nvCxnSpPr>
          <p:spPr bwMode="auto">
            <a:xfrm>
              <a:off x="1428011" y="3041504"/>
              <a:ext cx="2164509" cy="616096"/>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60C09CB-9683-5993-D222-4F318F0276B5}"/>
                </a:ext>
              </a:extLst>
            </p:cNvPr>
            <p:cNvCxnSpPr/>
            <p:nvPr/>
          </p:nvCxnSpPr>
          <p:spPr bwMode="auto">
            <a:xfrm>
              <a:off x="4572000" y="1271588"/>
              <a:ext cx="0" cy="2133600"/>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5EAD0D8-597F-EF60-C9EC-F571235BACFB}"/>
                </a:ext>
              </a:extLst>
            </p:cNvPr>
            <p:cNvCxnSpPr>
              <a:cxnSpLocks/>
            </p:cNvCxnSpPr>
            <p:nvPr/>
          </p:nvCxnSpPr>
          <p:spPr bwMode="auto">
            <a:xfrm>
              <a:off x="1371600" y="3382242"/>
              <a:ext cx="2286000" cy="449578"/>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70460D5-BBBF-1839-09D3-9552F3FF4073}"/>
                </a:ext>
              </a:extLst>
            </p:cNvPr>
            <p:cNvCxnSpPr/>
            <p:nvPr/>
          </p:nvCxnSpPr>
          <p:spPr bwMode="auto">
            <a:xfrm>
              <a:off x="1600200" y="2643188"/>
              <a:ext cx="2286000" cy="990600"/>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109C337-AF83-5C15-EA90-D316ADD6414A}"/>
                </a:ext>
              </a:extLst>
            </p:cNvPr>
            <p:cNvCxnSpPr/>
            <p:nvPr/>
          </p:nvCxnSpPr>
          <p:spPr bwMode="auto">
            <a:xfrm>
              <a:off x="1676400" y="1804988"/>
              <a:ext cx="2209800" cy="1600200"/>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6E9F6D7-57BB-2EED-A97C-B09CA37DDD52}"/>
                </a:ext>
              </a:extLst>
            </p:cNvPr>
            <p:cNvCxnSpPr>
              <a:cxnSpLocks/>
              <a:stCxn id="2" idx="0"/>
            </p:cNvCxnSpPr>
            <p:nvPr/>
          </p:nvCxnSpPr>
          <p:spPr bwMode="auto">
            <a:xfrm flipV="1">
              <a:off x="3362999" y="3749647"/>
              <a:ext cx="1194306" cy="2042848"/>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7600398-EA1B-33E7-1302-678AB6D8E16E}"/>
                </a:ext>
              </a:extLst>
            </p:cNvPr>
            <p:cNvCxnSpPr>
              <a:cxnSpLocks/>
              <a:stCxn id="17421" idx="0"/>
            </p:cNvCxnSpPr>
            <p:nvPr/>
          </p:nvCxnSpPr>
          <p:spPr bwMode="auto">
            <a:xfrm flipH="1" flipV="1">
              <a:off x="4560089" y="3710335"/>
              <a:ext cx="819150" cy="2478763"/>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4C65946B-CF00-18E7-F5F7-CB2A35DF1B25}"/>
                </a:ext>
              </a:extLst>
            </p:cNvPr>
            <p:cNvCxnSpPr>
              <a:cxnSpLocks/>
            </p:cNvCxnSpPr>
            <p:nvPr/>
          </p:nvCxnSpPr>
          <p:spPr bwMode="auto">
            <a:xfrm flipH="1" flipV="1">
              <a:off x="4654949" y="3872569"/>
              <a:ext cx="1720846" cy="2316529"/>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898A708D-83B5-61A2-207E-F565318AE8D2}"/>
                </a:ext>
              </a:extLst>
            </p:cNvPr>
            <p:cNvCxnSpPr>
              <a:cxnSpLocks/>
            </p:cNvCxnSpPr>
            <p:nvPr/>
          </p:nvCxnSpPr>
          <p:spPr bwMode="auto">
            <a:xfrm flipH="1">
              <a:off x="4648191" y="1271588"/>
              <a:ext cx="2514609" cy="2008187"/>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23627EDC-9770-44AC-36F2-1DD9CACD4144}"/>
                </a:ext>
              </a:extLst>
            </p:cNvPr>
            <p:cNvCxnSpPr>
              <a:cxnSpLocks/>
            </p:cNvCxnSpPr>
            <p:nvPr/>
          </p:nvCxnSpPr>
          <p:spPr bwMode="auto">
            <a:xfrm flipH="1">
              <a:off x="4838700" y="1905000"/>
              <a:ext cx="2324100" cy="1368426"/>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9D3FB8EA-AEAF-42B8-5AA8-F83B8308CDDA}"/>
                </a:ext>
              </a:extLst>
            </p:cNvPr>
            <p:cNvCxnSpPr>
              <a:cxnSpLocks/>
              <a:stCxn id="17444" idx="1"/>
            </p:cNvCxnSpPr>
            <p:nvPr/>
          </p:nvCxnSpPr>
          <p:spPr bwMode="auto">
            <a:xfrm flipH="1" flipV="1">
              <a:off x="4800600" y="3405188"/>
              <a:ext cx="2514600" cy="1434306"/>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D02C1B09-CC18-90EA-6FD7-40C083EBDBDA}"/>
                </a:ext>
              </a:extLst>
            </p:cNvPr>
            <p:cNvCxnSpPr>
              <a:cxnSpLocks/>
            </p:cNvCxnSpPr>
            <p:nvPr/>
          </p:nvCxnSpPr>
          <p:spPr bwMode="auto">
            <a:xfrm flipH="1" flipV="1">
              <a:off x="4762500" y="3906202"/>
              <a:ext cx="2476500" cy="2320540"/>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BEC71EAB-6921-968C-BBFF-7B906C1231A3}"/>
                </a:ext>
              </a:extLst>
            </p:cNvPr>
            <p:cNvCxnSpPr>
              <a:cxnSpLocks/>
              <a:stCxn id="17419" idx="1"/>
            </p:cNvCxnSpPr>
            <p:nvPr/>
          </p:nvCxnSpPr>
          <p:spPr bwMode="auto">
            <a:xfrm flipH="1">
              <a:off x="5046690" y="2497794"/>
              <a:ext cx="2001810" cy="829538"/>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C0B157A-283E-39B3-FC67-C6E1C029824C}"/>
                </a:ext>
              </a:extLst>
            </p:cNvPr>
            <p:cNvCxnSpPr>
              <a:cxnSpLocks/>
            </p:cNvCxnSpPr>
            <p:nvPr/>
          </p:nvCxnSpPr>
          <p:spPr bwMode="auto">
            <a:xfrm flipH="1" flipV="1">
              <a:off x="5040320" y="3356217"/>
              <a:ext cx="1893880" cy="99771"/>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TextBox 14">
              <a:extLst>
                <a:ext uri="{FF2B5EF4-FFF2-40B4-BE49-F238E27FC236}">
                  <a16:creationId xmlns:a16="http://schemas.microsoft.com/office/drawing/2014/main" id="{B2368B72-EEB4-CCD8-BB03-8C68C33A2A64}"/>
                </a:ext>
              </a:extLst>
            </p:cNvPr>
            <p:cNvSpPr txBox="1">
              <a:spLocks noChangeArrowheads="1"/>
            </p:cNvSpPr>
            <p:nvPr/>
          </p:nvSpPr>
          <p:spPr bwMode="auto">
            <a:xfrm>
              <a:off x="7429500" y="5226279"/>
              <a:ext cx="1750010" cy="215444"/>
            </a:xfrm>
            <a:prstGeom prst="rect">
              <a:avLst/>
            </a:prstGeom>
            <a:solidFill>
              <a:schemeClr val="accent2">
                <a:lumMod val="60000"/>
                <a:lumOff val="4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Students’Activity Cell</a:t>
              </a:r>
            </a:p>
          </p:txBody>
        </p:sp>
        <p:cxnSp>
          <p:nvCxnSpPr>
            <p:cNvPr id="49" name="Straight Arrow Connector 48">
              <a:extLst>
                <a:ext uri="{FF2B5EF4-FFF2-40B4-BE49-F238E27FC236}">
                  <a16:creationId xmlns:a16="http://schemas.microsoft.com/office/drawing/2014/main" id="{24A9834E-BCAB-BEAF-B3A9-8BFB9E127200}"/>
                </a:ext>
              </a:extLst>
            </p:cNvPr>
            <p:cNvCxnSpPr>
              <a:cxnSpLocks/>
            </p:cNvCxnSpPr>
            <p:nvPr/>
          </p:nvCxnSpPr>
          <p:spPr bwMode="auto">
            <a:xfrm>
              <a:off x="1874496" y="1178573"/>
              <a:ext cx="1783104" cy="1640827"/>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82EB706-6B93-49BD-FEF8-6032ACABAE5F}"/>
                </a:ext>
              </a:extLst>
            </p:cNvPr>
            <p:cNvCxnSpPr>
              <a:cxnSpLocks/>
            </p:cNvCxnSpPr>
            <p:nvPr/>
          </p:nvCxnSpPr>
          <p:spPr bwMode="auto">
            <a:xfrm flipH="1" flipV="1">
              <a:off x="5046690" y="3723364"/>
              <a:ext cx="2344710" cy="1610636"/>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EE693C8-00BC-C6E8-2CBC-ABAC4143868A}"/>
                </a:ext>
              </a:extLst>
            </p:cNvPr>
            <p:cNvCxnSpPr>
              <a:cxnSpLocks/>
            </p:cNvCxnSpPr>
            <p:nvPr/>
          </p:nvCxnSpPr>
          <p:spPr bwMode="auto">
            <a:xfrm flipH="1" flipV="1">
              <a:off x="4782289" y="3349552"/>
              <a:ext cx="2609111" cy="981148"/>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195" name="TextBox 49">
            <a:extLst>
              <a:ext uri="{FF2B5EF4-FFF2-40B4-BE49-F238E27FC236}">
                <a16:creationId xmlns:a16="http://schemas.microsoft.com/office/drawing/2014/main" id="{38DD8955-A3BF-AB70-6C37-6D930E8E75F0}"/>
              </a:ext>
            </a:extLst>
          </p:cNvPr>
          <p:cNvSpPr txBox="1">
            <a:spLocks noChangeArrowheads="1"/>
          </p:cNvSpPr>
          <p:nvPr/>
        </p:nvSpPr>
        <p:spPr bwMode="auto">
          <a:xfrm>
            <a:off x="3601006" y="79966"/>
            <a:ext cx="46408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IN" sz="2800" b="1" dirty="0">
                <a:latin typeface="Times New Roman" panose="02020603050405020304" pitchFamily="18" charset="0"/>
                <a:cs typeface="Times New Roman" panose="02020603050405020304" pitchFamily="18" charset="0"/>
              </a:rPr>
              <a:t>Support System To Students</a:t>
            </a:r>
            <a:br>
              <a:rPr lang="en-IN" sz="2800" b="1" dirty="0">
                <a:latin typeface="Times New Roman" panose="02020603050405020304" pitchFamily="18" charset="0"/>
                <a:cs typeface="Times New Roman" panose="02020603050405020304" pitchFamily="18" charset="0"/>
              </a:rPr>
            </a:br>
            <a:endParaRPr lang="en-US" altLang="en-US" sz="2800" b="1" dirty="0">
              <a:latin typeface="Times New Roman" panose="02020603050405020304" pitchFamily="18" charset="0"/>
              <a:cs typeface="Times New Roman" panose="02020603050405020304" pitchFamily="18" charset="0"/>
            </a:endParaRPr>
          </a:p>
        </p:txBody>
      </p:sp>
      <p:sp>
        <p:nvSpPr>
          <p:cNvPr id="6" name="TextBox 7">
            <a:extLst>
              <a:ext uri="{FF2B5EF4-FFF2-40B4-BE49-F238E27FC236}">
                <a16:creationId xmlns:a16="http://schemas.microsoft.com/office/drawing/2014/main" id="{8AC99EEE-D2B8-2E7D-0DBD-98F5A7C52D3D}"/>
              </a:ext>
            </a:extLst>
          </p:cNvPr>
          <p:cNvSpPr txBox="1">
            <a:spLocks noChangeArrowheads="1"/>
          </p:cNvSpPr>
          <p:nvPr/>
        </p:nvSpPr>
        <p:spPr bwMode="auto">
          <a:xfrm>
            <a:off x="2202219" y="3243850"/>
            <a:ext cx="1371600" cy="430887"/>
          </a:xfrm>
          <a:prstGeom prst="rect">
            <a:avLst/>
          </a:prstGeom>
          <a:solidFill>
            <a:schemeClr val="accent4">
              <a:lumMod val="40000"/>
              <a:lumOff val="6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Backward Class and Minority Cell</a:t>
            </a:r>
          </a:p>
        </p:txBody>
      </p:sp>
      <p:sp>
        <p:nvSpPr>
          <p:cNvPr id="7" name="TextBox 7">
            <a:extLst>
              <a:ext uri="{FF2B5EF4-FFF2-40B4-BE49-F238E27FC236}">
                <a16:creationId xmlns:a16="http://schemas.microsoft.com/office/drawing/2014/main" id="{EC876D02-8CDB-18F5-A685-BB0223D785EE}"/>
              </a:ext>
            </a:extLst>
          </p:cNvPr>
          <p:cNvSpPr txBox="1">
            <a:spLocks noChangeArrowheads="1"/>
          </p:cNvSpPr>
          <p:nvPr/>
        </p:nvSpPr>
        <p:spPr bwMode="auto">
          <a:xfrm>
            <a:off x="1819995" y="3884448"/>
            <a:ext cx="1644980" cy="430887"/>
          </a:xfrm>
          <a:prstGeom prst="rect">
            <a:avLst/>
          </a:prstGeom>
          <a:solidFill>
            <a:schemeClr val="accent4">
              <a:lumMod val="40000"/>
              <a:lumOff val="6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Intellectual Property Right Cell </a:t>
            </a:r>
          </a:p>
        </p:txBody>
      </p:sp>
      <p:sp>
        <p:nvSpPr>
          <p:cNvPr id="16" name="TextBox 7">
            <a:extLst>
              <a:ext uri="{FF2B5EF4-FFF2-40B4-BE49-F238E27FC236}">
                <a16:creationId xmlns:a16="http://schemas.microsoft.com/office/drawing/2014/main" id="{583F3DBC-09FC-2307-D6C0-7110332A2858}"/>
              </a:ext>
            </a:extLst>
          </p:cNvPr>
          <p:cNvSpPr txBox="1">
            <a:spLocks noChangeArrowheads="1"/>
          </p:cNvSpPr>
          <p:nvPr/>
        </p:nvSpPr>
        <p:spPr bwMode="auto">
          <a:xfrm>
            <a:off x="1826582" y="4576510"/>
            <a:ext cx="1515121" cy="215444"/>
          </a:xfrm>
          <a:prstGeom prst="rect">
            <a:avLst/>
          </a:prstGeom>
          <a:solidFill>
            <a:schemeClr val="accent6">
              <a:lumMod val="60000"/>
              <a:lumOff val="4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ICT and E-learning</a:t>
            </a:r>
          </a:p>
        </p:txBody>
      </p:sp>
      <p:pic>
        <p:nvPicPr>
          <p:cNvPr id="32" name="Picture 31">
            <a:extLst>
              <a:ext uri="{FF2B5EF4-FFF2-40B4-BE49-F238E27FC236}">
                <a16:creationId xmlns:a16="http://schemas.microsoft.com/office/drawing/2014/main" id="{C3080AC0-8F37-3913-2F56-E4F337DC5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537" y="2588929"/>
            <a:ext cx="2038336" cy="1528752"/>
          </a:xfrm>
          <a:prstGeom prst="rect">
            <a:avLst/>
          </a:prstGeom>
        </p:spPr>
      </p:pic>
      <p:sp>
        <p:nvSpPr>
          <p:cNvPr id="50" name="TextBox 14">
            <a:extLst>
              <a:ext uri="{FF2B5EF4-FFF2-40B4-BE49-F238E27FC236}">
                <a16:creationId xmlns:a16="http://schemas.microsoft.com/office/drawing/2014/main" id="{8B8AB852-320B-CB32-790B-E30174A4D493}"/>
              </a:ext>
            </a:extLst>
          </p:cNvPr>
          <p:cNvSpPr txBox="1">
            <a:spLocks noChangeArrowheads="1"/>
          </p:cNvSpPr>
          <p:nvPr/>
        </p:nvSpPr>
        <p:spPr bwMode="auto">
          <a:xfrm>
            <a:off x="2567161" y="5480232"/>
            <a:ext cx="1515121" cy="430887"/>
          </a:xfrm>
          <a:prstGeom prst="rect">
            <a:avLst/>
          </a:prstGeom>
          <a:solidFill>
            <a:schemeClr val="accent2">
              <a:lumMod val="60000"/>
              <a:lumOff val="4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Student Satisfaction Survey</a:t>
            </a:r>
          </a:p>
        </p:txBody>
      </p:sp>
      <p:sp>
        <p:nvSpPr>
          <p:cNvPr id="59" name="TextBox 7">
            <a:extLst>
              <a:ext uri="{FF2B5EF4-FFF2-40B4-BE49-F238E27FC236}">
                <a16:creationId xmlns:a16="http://schemas.microsoft.com/office/drawing/2014/main" id="{3BF26B4D-41CA-40CB-059B-DCBF507B05A5}"/>
              </a:ext>
            </a:extLst>
          </p:cNvPr>
          <p:cNvSpPr txBox="1">
            <a:spLocks noChangeArrowheads="1"/>
          </p:cNvSpPr>
          <p:nvPr/>
        </p:nvSpPr>
        <p:spPr bwMode="auto">
          <a:xfrm>
            <a:off x="9398200" y="5735007"/>
            <a:ext cx="1371600" cy="215444"/>
          </a:xfrm>
          <a:prstGeom prst="rect">
            <a:avLst/>
          </a:prstGeom>
          <a:solidFill>
            <a:schemeClr val="accent6">
              <a:lumMod val="40000"/>
              <a:lumOff val="60000"/>
            </a:schemeClr>
          </a:solidFill>
          <a:ln w="9525">
            <a:noFill/>
            <a:miter lim="800000"/>
            <a:headEnd/>
            <a:tailEnd/>
          </a:ln>
        </p:spPr>
        <p:txBody>
          <a:bodyPr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Student Feedback</a:t>
            </a:r>
          </a:p>
        </p:txBody>
      </p:sp>
      <p:sp>
        <p:nvSpPr>
          <p:cNvPr id="2" name="TextBox 7">
            <a:extLst>
              <a:ext uri="{FF2B5EF4-FFF2-40B4-BE49-F238E27FC236}">
                <a16:creationId xmlns:a16="http://schemas.microsoft.com/office/drawing/2014/main" id="{B849417B-A6A5-03C1-38AE-B9961B9BF9AC}"/>
              </a:ext>
            </a:extLst>
          </p:cNvPr>
          <p:cNvSpPr txBox="1">
            <a:spLocks noChangeArrowheads="1"/>
          </p:cNvSpPr>
          <p:nvPr/>
        </p:nvSpPr>
        <p:spPr bwMode="auto">
          <a:xfrm>
            <a:off x="4724417" y="5777088"/>
            <a:ext cx="1644980" cy="430887"/>
          </a:xfrm>
          <a:prstGeom prst="rect">
            <a:avLst/>
          </a:prstGeom>
          <a:solidFill>
            <a:schemeClr val="accent4">
              <a:lumMod val="40000"/>
              <a:lumOff val="60000"/>
            </a:schemeClr>
          </a:solidFill>
          <a:ln w="9525">
            <a:noFill/>
            <a:miter lim="800000"/>
            <a:headEnd/>
            <a:tailEnd/>
          </a:ln>
        </p:spPr>
        <p:txBody>
          <a:bodyPr wrap="square" lIns="0" tIns="0" rIns="0" bIns="0">
            <a:spAutoFit/>
          </a:bodyPr>
          <a:lstStyle/>
          <a:p>
            <a:pPr algn="ctr">
              <a:defRPr/>
            </a:pPr>
            <a:r>
              <a:rPr lang="en-US" sz="1400" b="1" dirty="0">
                <a:latin typeface="Times New Roman" panose="02020603050405020304" pitchFamily="18" charset="0"/>
                <a:cs typeface="Times New Roman" panose="02020603050405020304" pitchFamily="18" charset="0"/>
              </a:rPr>
              <a:t>Internal Complaints Committee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AA37-84D6-EEFB-BF18-3DB02369F26E}"/>
              </a:ext>
            </a:extLst>
          </p:cNvPr>
          <p:cNvSpPr>
            <a:spLocks noGrp="1"/>
          </p:cNvSpPr>
          <p:nvPr>
            <p:ph type="title"/>
          </p:nvPr>
        </p:nvSpPr>
        <p:spPr>
          <a:xfrm>
            <a:off x="1351146" y="99874"/>
            <a:ext cx="10018713" cy="1391576"/>
          </a:xfrm>
        </p:spPr>
        <p:txBody>
          <a:bodyPr>
            <a:normAutofit/>
          </a:bodyPr>
          <a:lstStyle/>
          <a:p>
            <a:r>
              <a:rPr lang="en-IN" sz="3200" b="1" dirty="0">
                <a:latin typeface="Times New Roman" panose="02020603050405020304" pitchFamily="18" charset="0"/>
                <a:cs typeface="Times New Roman" panose="02020603050405020304" pitchFamily="18" charset="0"/>
              </a:rPr>
              <a:t>Students’ Satisfaction Survey: few snapshots</a:t>
            </a:r>
            <a:br>
              <a:rPr lang="en-IN" sz="3200" b="1" dirty="0"/>
            </a:br>
            <a:endParaRPr lang="en-IN" sz="3200" b="1" dirty="0"/>
          </a:p>
        </p:txBody>
      </p:sp>
      <p:pic>
        <p:nvPicPr>
          <p:cNvPr id="7" name="Picture 6">
            <a:extLst>
              <a:ext uri="{FF2B5EF4-FFF2-40B4-BE49-F238E27FC236}">
                <a16:creationId xmlns:a16="http://schemas.microsoft.com/office/drawing/2014/main" id="{C0EE2EAD-BAFE-1CD8-5B48-2EDB03E7F303}"/>
              </a:ext>
            </a:extLst>
          </p:cNvPr>
          <p:cNvPicPr>
            <a:picLocks noChangeAspect="1"/>
          </p:cNvPicPr>
          <p:nvPr/>
        </p:nvPicPr>
        <p:blipFill>
          <a:blip r:embed="rId2"/>
          <a:stretch>
            <a:fillRect/>
          </a:stretch>
        </p:blipFill>
        <p:spPr>
          <a:xfrm>
            <a:off x="1467092" y="1329611"/>
            <a:ext cx="9902767" cy="4198777"/>
          </a:xfrm>
          <a:prstGeom prst="rect">
            <a:avLst/>
          </a:prstGeom>
        </p:spPr>
      </p:pic>
    </p:spTree>
    <p:extLst>
      <p:ext uri="{BB962C8B-B14F-4D97-AF65-F5344CB8AC3E}">
        <p14:creationId xmlns:p14="http://schemas.microsoft.com/office/powerpoint/2010/main" val="1812904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AA37-84D6-EEFB-BF18-3DB02369F26E}"/>
              </a:ext>
            </a:extLst>
          </p:cNvPr>
          <p:cNvSpPr>
            <a:spLocks noGrp="1"/>
          </p:cNvSpPr>
          <p:nvPr>
            <p:ph type="title"/>
          </p:nvPr>
        </p:nvSpPr>
        <p:spPr>
          <a:xfrm>
            <a:off x="1351146" y="99874"/>
            <a:ext cx="10018713" cy="1391576"/>
          </a:xfrm>
        </p:spPr>
        <p:txBody>
          <a:bodyPr>
            <a:normAutofit/>
          </a:bodyPr>
          <a:lstStyle/>
          <a:p>
            <a:r>
              <a:rPr lang="en-IN" sz="3200" b="1" dirty="0">
                <a:latin typeface="Times New Roman" panose="02020603050405020304" pitchFamily="18" charset="0"/>
                <a:cs typeface="Times New Roman" panose="02020603050405020304" pitchFamily="18" charset="0"/>
              </a:rPr>
              <a:t>Students’ Satisfaction Survey: few snapshots</a:t>
            </a:r>
            <a:br>
              <a:rPr lang="en-IN" sz="3200" b="1" dirty="0"/>
            </a:br>
            <a:endParaRPr lang="en-IN" sz="3200" b="1" dirty="0"/>
          </a:p>
        </p:txBody>
      </p:sp>
      <p:pic>
        <p:nvPicPr>
          <p:cNvPr id="4" name="Picture 3">
            <a:extLst>
              <a:ext uri="{FF2B5EF4-FFF2-40B4-BE49-F238E27FC236}">
                <a16:creationId xmlns:a16="http://schemas.microsoft.com/office/drawing/2014/main" id="{10CD52F9-76B1-E1C4-B700-3C3104708338}"/>
              </a:ext>
            </a:extLst>
          </p:cNvPr>
          <p:cNvPicPr>
            <a:picLocks noChangeAspect="1"/>
          </p:cNvPicPr>
          <p:nvPr/>
        </p:nvPicPr>
        <p:blipFill>
          <a:blip r:embed="rId2"/>
          <a:stretch>
            <a:fillRect/>
          </a:stretch>
        </p:blipFill>
        <p:spPr>
          <a:xfrm>
            <a:off x="1652788" y="1399161"/>
            <a:ext cx="8886423" cy="4059677"/>
          </a:xfrm>
          <a:prstGeom prst="rect">
            <a:avLst/>
          </a:prstGeom>
        </p:spPr>
      </p:pic>
    </p:spTree>
    <p:extLst>
      <p:ext uri="{BB962C8B-B14F-4D97-AF65-F5344CB8AC3E}">
        <p14:creationId xmlns:p14="http://schemas.microsoft.com/office/powerpoint/2010/main" val="3121021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F9D59E-1EA5-AFCD-A1EE-A9485F0745BD}"/>
              </a:ext>
            </a:extLst>
          </p:cNvPr>
          <p:cNvSpPr>
            <a:spLocks noGrp="1"/>
          </p:cNvSpPr>
          <p:nvPr>
            <p:ph type="title"/>
          </p:nvPr>
        </p:nvSpPr>
        <p:spPr>
          <a:xfrm>
            <a:off x="1853514" y="321276"/>
            <a:ext cx="9274734" cy="513225"/>
          </a:xfrm>
        </p:spPr>
        <p:txBody>
          <a:bodyPr>
            <a:normAutofit fontScale="90000"/>
          </a:bodyPr>
          <a:lstStyle/>
          <a:p>
            <a:r>
              <a:rPr lang="en-US" sz="3200" b="1" dirty="0">
                <a:latin typeface="Times New Roman" panose="02020603050405020304" pitchFamily="18" charset="0"/>
                <a:cs typeface="Times New Roman" panose="02020603050405020304" pitchFamily="18" charset="0"/>
              </a:rPr>
              <a:t>Feedback from stakeholders</a:t>
            </a:r>
          </a:p>
        </p:txBody>
      </p:sp>
      <p:graphicFrame>
        <p:nvGraphicFramePr>
          <p:cNvPr id="7" name="Content Placeholder 6">
            <a:extLst>
              <a:ext uri="{FF2B5EF4-FFF2-40B4-BE49-F238E27FC236}">
                <a16:creationId xmlns:a16="http://schemas.microsoft.com/office/drawing/2014/main" id="{CAF040F7-7B5E-A2EB-CBE2-972E20A0A852}"/>
              </a:ext>
            </a:extLst>
          </p:cNvPr>
          <p:cNvGraphicFramePr>
            <a:graphicFrameLocks noGrp="1"/>
          </p:cNvGraphicFramePr>
          <p:nvPr>
            <p:ph idx="1"/>
            <p:extLst>
              <p:ext uri="{D42A27DB-BD31-4B8C-83A1-F6EECF244321}">
                <p14:modId xmlns:p14="http://schemas.microsoft.com/office/powerpoint/2010/main" val="2434217463"/>
              </p:ext>
            </p:extLst>
          </p:nvPr>
        </p:nvGraphicFramePr>
        <p:xfrm>
          <a:off x="2672178" y="1669002"/>
          <a:ext cx="7643675" cy="3071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1285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BD80F7-8904-B2B4-D6CF-3AD3B3ED3197}"/>
              </a:ext>
            </a:extLst>
          </p:cNvPr>
          <p:cNvSpPr>
            <a:spLocks noGrp="1"/>
          </p:cNvSpPr>
          <p:nvPr>
            <p:ph type="title"/>
          </p:nvPr>
        </p:nvSpPr>
        <p:spPr>
          <a:xfrm>
            <a:off x="1537577" y="97654"/>
            <a:ext cx="10018713" cy="585926"/>
          </a:xfrm>
        </p:spPr>
        <p:txBody>
          <a:bodyPr>
            <a:normAutofit fontScale="90000"/>
          </a:bodyPr>
          <a:lstStyle/>
          <a:p>
            <a:br>
              <a:rPr lang="en-IN" sz="3200" b="1" dirty="0"/>
            </a:br>
            <a:r>
              <a:rPr lang="en-IN" sz="3600" b="1" dirty="0">
                <a:latin typeface="Times New Roman" panose="02020603050405020304" pitchFamily="18" charset="0"/>
                <a:cs typeface="Times New Roman" panose="02020603050405020304" pitchFamily="18" charset="0"/>
              </a:rPr>
              <a:t>IQAC Meetings</a:t>
            </a:r>
            <a:br>
              <a:rPr lang="en-IN" dirty="0"/>
            </a:br>
            <a:endParaRPr lang="en-IN" dirty="0"/>
          </a:p>
        </p:txBody>
      </p:sp>
      <p:graphicFrame>
        <p:nvGraphicFramePr>
          <p:cNvPr id="6" name="Table 6">
            <a:extLst>
              <a:ext uri="{FF2B5EF4-FFF2-40B4-BE49-F238E27FC236}">
                <a16:creationId xmlns:a16="http://schemas.microsoft.com/office/drawing/2014/main" id="{BA0CBAC7-D809-C797-2D73-95117EE35F51}"/>
              </a:ext>
            </a:extLst>
          </p:cNvPr>
          <p:cNvGraphicFramePr>
            <a:graphicFrameLocks noGrp="1"/>
          </p:cNvGraphicFramePr>
          <p:nvPr>
            <p:extLst>
              <p:ext uri="{D42A27DB-BD31-4B8C-83A1-F6EECF244321}">
                <p14:modId xmlns:p14="http://schemas.microsoft.com/office/powerpoint/2010/main" val="403039826"/>
              </p:ext>
            </p:extLst>
          </p:nvPr>
        </p:nvGraphicFramePr>
        <p:xfrm>
          <a:off x="1386656" y="1447634"/>
          <a:ext cx="10536055" cy="3213209"/>
        </p:xfrm>
        <a:graphic>
          <a:graphicData uri="http://schemas.openxmlformats.org/drawingml/2006/table">
            <a:tbl>
              <a:tblPr firstRow="1" bandRow="1">
                <a:tableStyleId>{5C22544A-7EE6-4342-B048-85BDC9FD1C3A}</a:tableStyleId>
              </a:tblPr>
              <a:tblGrid>
                <a:gridCol w="2947008">
                  <a:extLst>
                    <a:ext uri="{9D8B030D-6E8A-4147-A177-3AD203B41FA5}">
                      <a16:colId xmlns:a16="http://schemas.microsoft.com/office/drawing/2014/main" val="2838965525"/>
                    </a:ext>
                  </a:extLst>
                </a:gridCol>
                <a:gridCol w="1383555">
                  <a:extLst>
                    <a:ext uri="{9D8B030D-6E8A-4147-A177-3AD203B41FA5}">
                      <a16:colId xmlns:a16="http://schemas.microsoft.com/office/drawing/2014/main" val="893401507"/>
                    </a:ext>
                  </a:extLst>
                </a:gridCol>
                <a:gridCol w="6205492">
                  <a:extLst>
                    <a:ext uri="{9D8B030D-6E8A-4147-A177-3AD203B41FA5}">
                      <a16:colId xmlns:a16="http://schemas.microsoft.com/office/drawing/2014/main" val="324420252"/>
                    </a:ext>
                  </a:extLst>
                </a:gridCol>
              </a:tblGrid>
              <a:tr h="660314">
                <a:tc>
                  <a:txBody>
                    <a:bodyPr/>
                    <a:lstStyle/>
                    <a:p>
                      <a:pPr algn="ctr"/>
                      <a:r>
                        <a:rPr lang="en-US" dirty="0">
                          <a:solidFill>
                            <a:schemeClr val="bg1"/>
                          </a:solidFill>
                          <a:latin typeface="Times New Roman" panose="02020603050405020304" pitchFamily="18" charset="0"/>
                          <a:cs typeface="Times New Roman" panose="02020603050405020304" pitchFamily="18" charset="0"/>
                        </a:rPr>
                        <a:t>Academic Session</a:t>
                      </a:r>
                    </a:p>
                    <a:p>
                      <a:pPr algn="ctr"/>
                      <a:r>
                        <a:rPr lang="en-US" dirty="0">
                          <a:solidFill>
                            <a:schemeClr val="bg1"/>
                          </a:solidFill>
                          <a:latin typeface="Times New Roman" panose="02020603050405020304" pitchFamily="18" charset="0"/>
                          <a:cs typeface="Times New Roman" panose="02020603050405020304" pitchFamily="18" charset="0"/>
                        </a:rPr>
                        <a:t>(1</a:t>
                      </a:r>
                      <a:r>
                        <a:rPr lang="en-US" baseline="30000" dirty="0">
                          <a:solidFill>
                            <a:schemeClr val="bg1"/>
                          </a:solidFill>
                          <a:latin typeface="Times New Roman" panose="02020603050405020304" pitchFamily="18" charset="0"/>
                          <a:cs typeface="Times New Roman" panose="02020603050405020304" pitchFamily="18" charset="0"/>
                        </a:rPr>
                        <a:t>st</a:t>
                      </a:r>
                      <a:r>
                        <a:rPr lang="en-US" dirty="0">
                          <a:solidFill>
                            <a:schemeClr val="bg1"/>
                          </a:solidFill>
                          <a:latin typeface="Times New Roman" panose="02020603050405020304" pitchFamily="18" charset="0"/>
                          <a:cs typeface="Times New Roman" panose="02020603050405020304" pitchFamily="18" charset="0"/>
                        </a:rPr>
                        <a:t> June – 31</a:t>
                      </a:r>
                      <a:r>
                        <a:rPr lang="en-US" baseline="30000" dirty="0">
                          <a:solidFill>
                            <a:schemeClr val="bg1"/>
                          </a:solidFill>
                          <a:latin typeface="Times New Roman" panose="02020603050405020304" pitchFamily="18" charset="0"/>
                          <a:cs typeface="Times New Roman" panose="02020603050405020304" pitchFamily="18" charset="0"/>
                        </a:rPr>
                        <a:t>st</a:t>
                      </a:r>
                      <a:r>
                        <a:rPr lang="en-US" dirty="0">
                          <a:solidFill>
                            <a:schemeClr val="bg1"/>
                          </a:solidFill>
                          <a:latin typeface="Times New Roman" panose="02020603050405020304" pitchFamily="18" charset="0"/>
                          <a:cs typeface="Times New Roman" panose="02020603050405020304" pitchFamily="18" charset="0"/>
                        </a:rPr>
                        <a:t> May)</a:t>
                      </a:r>
                      <a:endParaRPr lang="en-IN"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bg1"/>
                          </a:solidFill>
                          <a:latin typeface="Times New Roman" panose="02020603050405020304" pitchFamily="18" charset="0"/>
                          <a:cs typeface="Times New Roman" panose="02020603050405020304" pitchFamily="18" charset="0"/>
                        </a:rPr>
                        <a:t>Total No. of Meetings</a:t>
                      </a:r>
                      <a:endParaRPr lang="en-IN"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bg1"/>
                          </a:solidFill>
                          <a:latin typeface="Times New Roman" panose="02020603050405020304" pitchFamily="18" charset="0"/>
                          <a:cs typeface="Times New Roman" panose="02020603050405020304" pitchFamily="18" charset="0"/>
                        </a:rPr>
                        <a:t>Meeting Dates</a:t>
                      </a:r>
                      <a:endParaRPr lang="en-IN"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6774391"/>
                  </a:ext>
                </a:extLst>
              </a:tr>
              <a:tr h="382563">
                <a:tc>
                  <a:txBody>
                    <a:bodyPr/>
                    <a:lstStyle/>
                    <a:p>
                      <a:pPr algn="ctr"/>
                      <a:r>
                        <a:rPr lang="en-US" dirty="0">
                          <a:latin typeface="Times New Roman" panose="02020603050405020304" pitchFamily="18" charset="0"/>
                          <a:cs typeface="Times New Roman" panose="02020603050405020304" pitchFamily="18" charset="0"/>
                        </a:rPr>
                        <a:t>2017-18</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3</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23.11.2017, 8.12.2017, 25.4.2018</a:t>
                      </a:r>
                    </a:p>
                  </a:txBody>
                  <a:tcPr/>
                </a:tc>
                <a:extLst>
                  <a:ext uri="{0D108BD9-81ED-4DB2-BD59-A6C34878D82A}">
                    <a16:rowId xmlns:a16="http://schemas.microsoft.com/office/drawing/2014/main" val="2301070335"/>
                  </a:ext>
                </a:extLst>
              </a:tr>
              <a:tr h="382563">
                <a:tc>
                  <a:txBody>
                    <a:bodyPr/>
                    <a:lstStyle/>
                    <a:p>
                      <a:pPr algn="ctr"/>
                      <a:r>
                        <a:rPr lang="en-US" dirty="0">
                          <a:latin typeface="Times New Roman" panose="02020603050405020304" pitchFamily="18" charset="0"/>
                          <a:cs typeface="Times New Roman" panose="02020603050405020304" pitchFamily="18" charset="0"/>
                        </a:rPr>
                        <a:t>2018-19</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5</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7.8.2018, 2.1.2019, 6.3.2019, 9.4.2019, 21.5.2019</a:t>
                      </a:r>
                    </a:p>
                  </a:txBody>
                  <a:tcPr/>
                </a:tc>
                <a:extLst>
                  <a:ext uri="{0D108BD9-81ED-4DB2-BD59-A6C34878D82A}">
                    <a16:rowId xmlns:a16="http://schemas.microsoft.com/office/drawing/2014/main" val="4054368377"/>
                  </a:ext>
                </a:extLst>
              </a:tr>
              <a:tr h="382563">
                <a:tc>
                  <a:txBody>
                    <a:bodyPr/>
                    <a:lstStyle/>
                    <a:p>
                      <a:pPr algn="ctr"/>
                      <a:r>
                        <a:rPr lang="en-US" dirty="0">
                          <a:latin typeface="Times New Roman" panose="02020603050405020304" pitchFamily="18" charset="0"/>
                          <a:cs typeface="Times New Roman" panose="02020603050405020304" pitchFamily="18" charset="0"/>
                        </a:rPr>
                        <a:t>2019-20</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6</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9.7.2019, 19.9.2019, 27.9.2019, 18.12.2019, 8.1.2020, 20.3.2020 </a:t>
                      </a:r>
                    </a:p>
                  </a:txBody>
                  <a:tcPr/>
                </a:tc>
                <a:extLst>
                  <a:ext uri="{0D108BD9-81ED-4DB2-BD59-A6C34878D82A}">
                    <a16:rowId xmlns:a16="http://schemas.microsoft.com/office/drawing/2014/main" val="1217709254"/>
                  </a:ext>
                </a:extLst>
              </a:tr>
              <a:tr h="382563">
                <a:tc>
                  <a:txBody>
                    <a:bodyPr/>
                    <a:lstStyle/>
                    <a:p>
                      <a:pPr algn="ctr"/>
                      <a:r>
                        <a:rPr lang="en-US" dirty="0">
                          <a:latin typeface="Times New Roman" panose="02020603050405020304" pitchFamily="18" charset="0"/>
                          <a:cs typeface="Times New Roman" panose="02020603050405020304" pitchFamily="18" charset="0"/>
                        </a:rPr>
                        <a:t>2020-21</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6</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24.7.2020, 16.8.2020, 12.9.2020, 9.2.2021, 8.4.2021, 13.4.2021</a:t>
                      </a:r>
                    </a:p>
                  </a:txBody>
                  <a:tcPr/>
                </a:tc>
                <a:extLst>
                  <a:ext uri="{0D108BD9-81ED-4DB2-BD59-A6C34878D82A}">
                    <a16:rowId xmlns:a16="http://schemas.microsoft.com/office/drawing/2014/main" val="1508279095"/>
                  </a:ext>
                </a:extLst>
              </a:tr>
              <a:tr h="382563">
                <a:tc>
                  <a:txBody>
                    <a:bodyPr/>
                    <a:lstStyle/>
                    <a:p>
                      <a:pPr algn="ctr"/>
                      <a:r>
                        <a:rPr lang="en-US" dirty="0">
                          <a:latin typeface="Times New Roman" panose="02020603050405020304" pitchFamily="18" charset="0"/>
                          <a:cs typeface="Times New Roman" panose="02020603050405020304" pitchFamily="18" charset="0"/>
                        </a:rPr>
                        <a:t>2021-22</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6</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2.6.2021, 12.8.2021, 14.9.2021, 7.10.2021, 15.3.2022, 13.5.2022</a:t>
                      </a:r>
                    </a:p>
                  </a:txBody>
                  <a:tcPr/>
                </a:tc>
                <a:extLst>
                  <a:ext uri="{0D108BD9-81ED-4DB2-BD59-A6C34878D82A}">
                    <a16:rowId xmlns:a16="http://schemas.microsoft.com/office/drawing/2014/main" val="3328280024"/>
                  </a:ext>
                </a:extLst>
              </a:tr>
              <a:tr h="382563">
                <a:tc>
                  <a:txBody>
                    <a:bodyPr/>
                    <a:lstStyle/>
                    <a:p>
                      <a:pPr algn="ctr"/>
                      <a:r>
                        <a:rPr lang="en-US" dirty="0">
                          <a:latin typeface="Times New Roman" panose="02020603050405020304" pitchFamily="18" charset="0"/>
                          <a:cs typeface="Times New Roman" panose="02020603050405020304" pitchFamily="18" charset="0"/>
                        </a:rPr>
                        <a:t>2022-23 </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2.8.2022, 6.9.2022, 27.9.2022, 11.10.22, 19.10.22, 28.10.22, 21.2.23, 6.3.23</a:t>
                      </a:r>
                    </a:p>
                  </a:txBody>
                  <a:tcPr/>
                </a:tc>
                <a:extLst>
                  <a:ext uri="{0D108BD9-81ED-4DB2-BD59-A6C34878D82A}">
                    <a16:rowId xmlns:a16="http://schemas.microsoft.com/office/drawing/2014/main" val="2726795895"/>
                  </a:ext>
                </a:extLst>
              </a:tr>
            </a:tbl>
          </a:graphicData>
        </a:graphic>
      </p:graphicFrame>
    </p:spTree>
    <p:extLst>
      <p:ext uri="{BB962C8B-B14F-4D97-AF65-F5344CB8AC3E}">
        <p14:creationId xmlns:p14="http://schemas.microsoft.com/office/powerpoint/2010/main" val="206149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
            <p:extLst>
              <p:ext uri="{D42A27DB-BD31-4B8C-83A1-F6EECF244321}">
                <p14:modId xmlns:p14="http://schemas.microsoft.com/office/powerpoint/2010/main" val="693968012"/>
              </p:ext>
            </p:extLst>
          </p:nvPr>
        </p:nvGraphicFramePr>
        <p:xfrm>
          <a:off x="1881991" y="214933"/>
          <a:ext cx="7467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59928D4-F000-0802-571B-2E65ED449387}"/>
              </a:ext>
            </a:extLst>
          </p:cNvPr>
          <p:cNvSpPr txBox="1"/>
          <p:nvPr/>
        </p:nvSpPr>
        <p:spPr>
          <a:xfrm>
            <a:off x="1881991" y="5124883"/>
            <a:ext cx="7066700" cy="646331"/>
          </a:xfrm>
          <a:prstGeom prst="rect">
            <a:avLst/>
          </a:prstGeom>
          <a:noFill/>
        </p:spPr>
        <p:txBody>
          <a:bodyPr wrap="square">
            <a:spAutoFit/>
          </a:bodyPr>
          <a:lstStyle/>
          <a:p>
            <a:pPr algn="just" defTabSz="914400" fontAlgn="base">
              <a:spcBef>
                <a:spcPct val="0"/>
              </a:spcBef>
              <a:spcAft>
                <a:spcPct val="0"/>
              </a:spcAft>
            </a:pP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Feedback on the academic performance and ambience of the institution from Students, Teachers and Alumni, conducted by IQAC</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5061B-6CC3-0766-1551-7C230D0AE533}"/>
              </a:ext>
            </a:extLst>
          </p:cNvPr>
          <p:cNvSpPr>
            <a:spLocks noGrp="1"/>
          </p:cNvSpPr>
          <p:nvPr>
            <p:ph type="title"/>
          </p:nvPr>
        </p:nvSpPr>
        <p:spPr>
          <a:xfrm>
            <a:off x="1475346" y="251011"/>
            <a:ext cx="10018713" cy="1577789"/>
          </a:xfrm>
        </p:spPr>
        <p:txBody>
          <a:bodyPr>
            <a:normAutofit fontScale="90000"/>
          </a:bodyPr>
          <a:lstStyle/>
          <a:p>
            <a:br>
              <a:rPr lang="en-IN" sz="1800" dirty="0">
                <a:hlinkClick r:id="rId2"/>
              </a:rPr>
            </a:br>
            <a:r>
              <a:rPr lang="en-IN" sz="1800" dirty="0">
                <a:hlinkClick r:id="rId2"/>
              </a:rPr>
              <a:t>http://www.bethunecollege.ac.in/IQAC/greenCampus/7_1_2-Green-Campus-Policy.pdf</a:t>
            </a:r>
            <a:br>
              <a:rPr lang="en-IN" sz="1800" dirty="0"/>
            </a:br>
            <a:r>
              <a:rPr lang="en-IN" sz="1800" dirty="0">
                <a:hlinkClick r:id="rId3"/>
              </a:rPr>
              <a:t>http://www.bethunecollege.ac.in/IQAC/redressalReports/Grievance-Redressal-Policy-Document.pdf</a:t>
            </a:r>
            <a:br>
              <a:rPr lang="en-IN" sz="1800" dirty="0"/>
            </a:br>
            <a:r>
              <a:rPr lang="en-IN" sz="1800" dirty="0">
                <a:hlinkClick r:id="rId4"/>
              </a:rPr>
              <a:t>http://www.bethunecollege.ac.in/IQAC/genderSensitization/Annual-Gender-Sensitization-ActionPlan-2022-23.pdf</a:t>
            </a:r>
            <a:br>
              <a:rPr lang="en-IN" sz="1800" dirty="0"/>
            </a:br>
            <a:r>
              <a:rPr lang="en-IN" sz="1800" dirty="0">
                <a:hlinkClick r:id="rId5"/>
              </a:rPr>
              <a:t>http://www.bethunecollege.ac.in/IQAC/divyangjan/7_1_2-Divyangjan-Policy.pdf</a:t>
            </a:r>
            <a:br>
              <a:rPr lang="en-IN" sz="1800" dirty="0"/>
            </a:br>
            <a:br>
              <a:rPr lang="en-IN" sz="1800" dirty="0"/>
            </a:br>
            <a:endParaRPr lang="en-IN" sz="1800" dirty="0"/>
          </a:p>
        </p:txBody>
      </p:sp>
      <p:pic>
        <p:nvPicPr>
          <p:cNvPr id="5" name="Content Placeholder 4">
            <a:extLst>
              <a:ext uri="{FF2B5EF4-FFF2-40B4-BE49-F238E27FC236}">
                <a16:creationId xmlns:a16="http://schemas.microsoft.com/office/drawing/2014/main" id="{70F6D301-AEE2-0E81-DC49-C556700333B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0661" y="2091016"/>
            <a:ext cx="2634439" cy="3124200"/>
          </a:xfrm>
        </p:spPr>
      </p:pic>
      <p:pic>
        <p:nvPicPr>
          <p:cNvPr id="7" name="Picture 6">
            <a:extLst>
              <a:ext uri="{FF2B5EF4-FFF2-40B4-BE49-F238E27FC236}">
                <a16:creationId xmlns:a16="http://schemas.microsoft.com/office/drawing/2014/main" id="{71111644-53B7-1FEE-FCF1-445F65C07C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8388" y="2088777"/>
            <a:ext cx="2780139" cy="3124200"/>
          </a:xfrm>
          <a:prstGeom prst="rect">
            <a:avLst/>
          </a:prstGeom>
        </p:spPr>
      </p:pic>
      <p:pic>
        <p:nvPicPr>
          <p:cNvPr id="9" name="Picture 8">
            <a:extLst>
              <a:ext uri="{FF2B5EF4-FFF2-40B4-BE49-F238E27FC236}">
                <a16:creationId xmlns:a16="http://schemas.microsoft.com/office/drawing/2014/main" id="{6FB058E8-0DF8-F241-8A89-A93F7BCAAC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488" y="3653116"/>
            <a:ext cx="2693685" cy="3124201"/>
          </a:xfrm>
          <a:prstGeom prst="rect">
            <a:avLst/>
          </a:prstGeom>
        </p:spPr>
      </p:pic>
      <p:pic>
        <p:nvPicPr>
          <p:cNvPr id="11" name="Picture 10">
            <a:extLst>
              <a:ext uri="{FF2B5EF4-FFF2-40B4-BE49-F238E27FC236}">
                <a16:creationId xmlns:a16="http://schemas.microsoft.com/office/drawing/2014/main" id="{36518D03-3A2F-F9C1-762D-0D1D73917D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5861" y="3648636"/>
            <a:ext cx="2780139" cy="3128681"/>
          </a:xfrm>
          <a:prstGeom prst="rect">
            <a:avLst/>
          </a:prstGeom>
        </p:spPr>
      </p:pic>
      <p:sp>
        <p:nvSpPr>
          <p:cNvPr id="12" name="Rectangle 11">
            <a:extLst>
              <a:ext uri="{FF2B5EF4-FFF2-40B4-BE49-F238E27FC236}">
                <a16:creationId xmlns:a16="http://schemas.microsoft.com/office/drawing/2014/main" id="{4137EFAF-5F1D-1F2E-6D6F-055D84493F03}"/>
              </a:ext>
            </a:extLst>
          </p:cNvPr>
          <p:cNvSpPr/>
          <p:nvPr/>
        </p:nvSpPr>
        <p:spPr>
          <a:xfrm>
            <a:off x="3675529" y="2178424"/>
            <a:ext cx="5190565" cy="1250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Framing Policy Documents</a:t>
            </a:r>
            <a:endParaRPr lang="en-IN" sz="2800" dirty="0"/>
          </a:p>
        </p:txBody>
      </p:sp>
    </p:spTree>
    <p:extLst>
      <p:ext uri="{BB962C8B-B14F-4D97-AF65-F5344CB8AC3E}">
        <p14:creationId xmlns:p14="http://schemas.microsoft.com/office/powerpoint/2010/main" val="1027696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C62D-0B05-62C3-1C6D-5C82812B8610}"/>
              </a:ext>
            </a:extLst>
          </p:cNvPr>
          <p:cNvSpPr>
            <a:spLocks noGrp="1"/>
          </p:cNvSpPr>
          <p:nvPr>
            <p:ph type="title"/>
          </p:nvPr>
        </p:nvSpPr>
        <p:spPr/>
        <p:txBody>
          <a:bodyPr/>
          <a:lstStyle/>
          <a:p>
            <a:r>
              <a:rPr lang="en-US" dirty="0"/>
              <a:t>Preparation of </a:t>
            </a:r>
            <a:r>
              <a:rPr lang="en-US" dirty="0">
                <a:solidFill>
                  <a:srgbClr val="C00000"/>
                </a:solidFill>
              </a:rPr>
              <a:t>Code of Conduct </a:t>
            </a:r>
            <a:r>
              <a:rPr lang="en-US" dirty="0"/>
              <a:t>Handbooks and </a:t>
            </a:r>
            <a:r>
              <a:rPr lang="en-US" dirty="0">
                <a:solidFill>
                  <a:srgbClr val="C00000"/>
                </a:solidFill>
              </a:rPr>
              <a:t>Academic Calendars</a:t>
            </a:r>
            <a:endParaRPr lang="en-IN" dirty="0">
              <a:solidFill>
                <a:srgbClr val="C00000"/>
              </a:solidFill>
            </a:endParaRPr>
          </a:p>
        </p:txBody>
      </p:sp>
      <p:pic>
        <p:nvPicPr>
          <p:cNvPr id="5" name="Content Placeholder 4">
            <a:extLst>
              <a:ext uri="{FF2B5EF4-FFF2-40B4-BE49-F238E27FC236}">
                <a16:creationId xmlns:a16="http://schemas.microsoft.com/office/drawing/2014/main" id="{77E40CA5-A675-82A4-D64F-552155DD58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5999" y="2667003"/>
            <a:ext cx="2576094" cy="3124200"/>
          </a:xfrm>
        </p:spPr>
      </p:pic>
      <p:pic>
        <p:nvPicPr>
          <p:cNvPr id="7" name="Picture 6">
            <a:extLst>
              <a:ext uri="{FF2B5EF4-FFF2-40B4-BE49-F238E27FC236}">
                <a16:creationId xmlns:a16="http://schemas.microsoft.com/office/drawing/2014/main" id="{B4384805-4941-08B8-309D-F8B22F420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894" y="2966902"/>
            <a:ext cx="3970087" cy="2902088"/>
          </a:xfrm>
          <a:prstGeom prst="rect">
            <a:avLst/>
          </a:prstGeom>
        </p:spPr>
      </p:pic>
      <p:pic>
        <p:nvPicPr>
          <p:cNvPr id="9" name="Picture 8">
            <a:extLst>
              <a:ext uri="{FF2B5EF4-FFF2-40B4-BE49-F238E27FC236}">
                <a16:creationId xmlns:a16="http://schemas.microsoft.com/office/drawing/2014/main" id="{07A4D1CD-1BC4-61B1-2806-3FB422FB9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981" y="2966902"/>
            <a:ext cx="3970087" cy="2905399"/>
          </a:xfrm>
          <a:prstGeom prst="rect">
            <a:avLst/>
          </a:prstGeom>
        </p:spPr>
      </p:pic>
    </p:spTree>
    <p:extLst>
      <p:ext uri="{BB962C8B-B14F-4D97-AF65-F5344CB8AC3E}">
        <p14:creationId xmlns:p14="http://schemas.microsoft.com/office/powerpoint/2010/main" val="410114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BD80F7-8904-B2B4-D6CF-3AD3B3ED3197}"/>
              </a:ext>
            </a:extLst>
          </p:cNvPr>
          <p:cNvSpPr>
            <a:spLocks noGrp="1"/>
          </p:cNvSpPr>
          <p:nvPr>
            <p:ph type="title"/>
          </p:nvPr>
        </p:nvSpPr>
        <p:spPr>
          <a:xfrm>
            <a:off x="1537577" y="97654"/>
            <a:ext cx="10018713" cy="585926"/>
          </a:xfrm>
        </p:spPr>
        <p:txBody>
          <a:bodyPr>
            <a:normAutofit fontScale="90000"/>
          </a:bodyPr>
          <a:lstStyle/>
          <a:p>
            <a:br>
              <a:rPr lang="en-IN" sz="3200" b="1" dirty="0"/>
            </a:br>
            <a:r>
              <a:rPr lang="en-IN" sz="3200" b="1" dirty="0">
                <a:latin typeface="Times New Roman" panose="02020603050405020304" pitchFamily="18" charset="0"/>
                <a:cs typeface="Times New Roman" panose="02020603050405020304" pitchFamily="18" charset="0"/>
              </a:rPr>
              <a:t>NIRF Ranking</a:t>
            </a:r>
            <a:br>
              <a:rPr lang="en-IN" dirty="0"/>
            </a:br>
            <a:endParaRPr lang="en-IN" dirty="0"/>
          </a:p>
        </p:txBody>
      </p:sp>
      <p:graphicFrame>
        <p:nvGraphicFramePr>
          <p:cNvPr id="6" name="Table 6">
            <a:extLst>
              <a:ext uri="{FF2B5EF4-FFF2-40B4-BE49-F238E27FC236}">
                <a16:creationId xmlns:a16="http://schemas.microsoft.com/office/drawing/2014/main" id="{BA0CBAC7-D809-C797-2D73-95117EE35F51}"/>
              </a:ext>
            </a:extLst>
          </p:cNvPr>
          <p:cNvGraphicFramePr>
            <a:graphicFrameLocks noGrp="1"/>
          </p:cNvGraphicFramePr>
          <p:nvPr>
            <p:extLst>
              <p:ext uri="{D42A27DB-BD31-4B8C-83A1-F6EECF244321}">
                <p14:modId xmlns:p14="http://schemas.microsoft.com/office/powerpoint/2010/main" val="483641161"/>
              </p:ext>
            </p:extLst>
          </p:nvPr>
        </p:nvGraphicFramePr>
        <p:xfrm>
          <a:off x="3244031" y="2104859"/>
          <a:ext cx="4330563" cy="2190566"/>
        </p:xfrm>
        <a:graphic>
          <a:graphicData uri="http://schemas.openxmlformats.org/drawingml/2006/table">
            <a:tbl>
              <a:tblPr firstRow="1" bandRow="1">
                <a:tableStyleId>{5C22544A-7EE6-4342-B048-85BDC9FD1C3A}</a:tableStyleId>
              </a:tblPr>
              <a:tblGrid>
                <a:gridCol w="2947008">
                  <a:extLst>
                    <a:ext uri="{9D8B030D-6E8A-4147-A177-3AD203B41FA5}">
                      <a16:colId xmlns:a16="http://schemas.microsoft.com/office/drawing/2014/main" val="2838965525"/>
                    </a:ext>
                  </a:extLst>
                </a:gridCol>
                <a:gridCol w="1383555">
                  <a:extLst>
                    <a:ext uri="{9D8B030D-6E8A-4147-A177-3AD203B41FA5}">
                      <a16:colId xmlns:a16="http://schemas.microsoft.com/office/drawing/2014/main" val="893401507"/>
                    </a:ext>
                  </a:extLst>
                </a:gridCol>
              </a:tblGrid>
              <a:tr h="660314">
                <a:tc>
                  <a:txBody>
                    <a:bodyPr/>
                    <a:lstStyle/>
                    <a:p>
                      <a:pPr algn="ctr"/>
                      <a:r>
                        <a:rPr lang="en-US" dirty="0">
                          <a:solidFill>
                            <a:schemeClr val="bg1"/>
                          </a:solidFill>
                          <a:latin typeface="Times New Roman" panose="02020603050405020304" pitchFamily="18" charset="0"/>
                          <a:cs typeface="Times New Roman" panose="02020603050405020304" pitchFamily="18" charset="0"/>
                        </a:rPr>
                        <a:t>Year</a:t>
                      </a:r>
                      <a:endParaRPr lang="en-IN"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bg1"/>
                          </a:solidFill>
                          <a:latin typeface="Times New Roman" panose="02020603050405020304" pitchFamily="18" charset="0"/>
                          <a:cs typeface="Times New Roman" panose="02020603050405020304" pitchFamily="18" charset="0"/>
                        </a:rPr>
                        <a:t>Rank</a:t>
                      </a:r>
                      <a:endParaRPr lang="en-IN"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6774391"/>
                  </a:ext>
                </a:extLst>
              </a:tr>
              <a:tr h="382563">
                <a:tc>
                  <a:txBody>
                    <a:bodyPr/>
                    <a:lstStyle/>
                    <a:p>
                      <a:pPr algn="ctr"/>
                      <a:r>
                        <a:rPr lang="en-US" dirty="0">
                          <a:latin typeface="Times New Roman" panose="02020603050405020304" pitchFamily="18" charset="0"/>
                          <a:cs typeface="Times New Roman" panose="02020603050405020304" pitchFamily="18" charset="0"/>
                        </a:rPr>
                        <a:t>2022</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74</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01070335"/>
                  </a:ext>
                </a:extLst>
              </a:tr>
              <a:tr h="382563">
                <a:tc>
                  <a:txBody>
                    <a:bodyPr/>
                    <a:lstStyle/>
                    <a:p>
                      <a:pPr algn="ctr"/>
                      <a:r>
                        <a:rPr lang="en-US" dirty="0">
                          <a:latin typeface="Times New Roman" panose="02020603050405020304" pitchFamily="18" charset="0"/>
                          <a:cs typeface="Times New Roman" panose="02020603050405020304" pitchFamily="18" charset="0"/>
                        </a:rPr>
                        <a:t>2021</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77</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54368377"/>
                  </a:ext>
                </a:extLst>
              </a:tr>
              <a:tr h="382563">
                <a:tc>
                  <a:txBody>
                    <a:bodyPr/>
                    <a:lstStyle/>
                    <a:p>
                      <a:pPr algn="ctr"/>
                      <a:r>
                        <a:rPr lang="en-US" dirty="0">
                          <a:latin typeface="Times New Roman" panose="02020603050405020304" pitchFamily="18" charset="0"/>
                          <a:cs typeface="Times New Roman" panose="02020603050405020304" pitchFamily="18" charset="0"/>
                        </a:rPr>
                        <a:t>2020</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88</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17709254"/>
                  </a:ext>
                </a:extLst>
              </a:tr>
              <a:tr h="382563">
                <a:tc>
                  <a:txBody>
                    <a:bodyPr/>
                    <a:lstStyle/>
                    <a:p>
                      <a:pPr algn="ctr"/>
                      <a:r>
                        <a:rPr lang="en-US" dirty="0">
                          <a:latin typeface="Times New Roman" panose="02020603050405020304" pitchFamily="18" charset="0"/>
                          <a:cs typeface="Times New Roman" panose="02020603050405020304" pitchFamily="18" charset="0"/>
                        </a:rPr>
                        <a:t>2019</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50</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08279095"/>
                  </a:ext>
                </a:extLst>
              </a:tr>
            </a:tbl>
          </a:graphicData>
        </a:graphic>
      </p:graphicFrame>
      <p:sp>
        <p:nvSpPr>
          <p:cNvPr id="3" name="TextBox 2">
            <a:extLst>
              <a:ext uri="{FF2B5EF4-FFF2-40B4-BE49-F238E27FC236}">
                <a16:creationId xmlns:a16="http://schemas.microsoft.com/office/drawing/2014/main" id="{27BE21FE-87D5-1F6B-5A18-FDDA927CBB7C}"/>
              </a:ext>
            </a:extLst>
          </p:cNvPr>
          <p:cNvSpPr txBox="1"/>
          <p:nvPr/>
        </p:nvSpPr>
        <p:spPr>
          <a:xfrm>
            <a:off x="1398670" y="736476"/>
            <a:ext cx="10621880"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IQAC took initiative to participate in NIRF rankings for the first time in 2019</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Bethune College is the </a:t>
            </a:r>
            <a:r>
              <a:rPr lang="en-US" b="1" dirty="0">
                <a:latin typeface="Times New Roman" panose="02020603050405020304" pitchFamily="18" charset="0"/>
                <a:cs typeface="Times New Roman" panose="02020603050405020304" pitchFamily="18" charset="0"/>
              </a:rPr>
              <a:t>first Govt. Women College from West Bengal in NIRF rankings</a:t>
            </a:r>
            <a:r>
              <a:rPr lang="en-US" dirty="0">
                <a:latin typeface="Times New Roman" panose="02020603050405020304" pitchFamily="18" charset="0"/>
                <a:cs typeface="Times New Roman" panose="02020603050405020304" pitchFamily="18" charset="0"/>
              </a:rPr>
              <a:t> under college category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518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BD80F7-8904-B2B4-D6CF-3AD3B3ED3197}"/>
              </a:ext>
            </a:extLst>
          </p:cNvPr>
          <p:cNvSpPr>
            <a:spLocks noGrp="1"/>
          </p:cNvSpPr>
          <p:nvPr>
            <p:ph type="title"/>
          </p:nvPr>
        </p:nvSpPr>
        <p:spPr>
          <a:xfrm>
            <a:off x="1086643" y="31073"/>
            <a:ext cx="10018713" cy="585926"/>
          </a:xfrm>
        </p:spPr>
        <p:txBody>
          <a:bodyPr>
            <a:normAutofit fontScale="90000"/>
          </a:bodyPr>
          <a:lstStyle/>
          <a:p>
            <a:br>
              <a:rPr lang="en-IN" sz="3200" b="1" dirty="0"/>
            </a:br>
            <a:r>
              <a:rPr lang="en-IN" sz="3200" b="1" dirty="0">
                <a:latin typeface="Times New Roman" panose="02020603050405020304" pitchFamily="18" charset="0"/>
                <a:cs typeface="Times New Roman" panose="02020603050405020304" pitchFamily="18" charset="0"/>
              </a:rPr>
              <a:t>NIRF Ranking</a:t>
            </a:r>
            <a:br>
              <a:rPr lang="en-IN" dirty="0"/>
            </a:br>
            <a:endParaRPr lang="en-IN" dirty="0"/>
          </a:p>
        </p:txBody>
      </p:sp>
      <p:pic>
        <p:nvPicPr>
          <p:cNvPr id="4" name="Picture 3">
            <a:extLst>
              <a:ext uri="{FF2B5EF4-FFF2-40B4-BE49-F238E27FC236}">
                <a16:creationId xmlns:a16="http://schemas.microsoft.com/office/drawing/2014/main" id="{E29C40C2-D743-C8E2-3122-5BE07E002324}"/>
              </a:ext>
            </a:extLst>
          </p:cNvPr>
          <p:cNvPicPr>
            <a:picLocks noChangeAspect="1"/>
          </p:cNvPicPr>
          <p:nvPr/>
        </p:nvPicPr>
        <p:blipFill rotWithShape="1">
          <a:blip r:embed="rId2"/>
          <a:srcRect l="19733" t="9968" r="20922" b="7314"/>
          <a:stretch/>
        </p:blipFill>
        <p:spPr>
          <a:xfrm>
            <a:off x="2124171" y="514906"/>
            <a:ext cx="4064903" cy="3187084"/>
          </a:xfrm>
          <a:prstGeom prst="rect">
            <a:avLst/>
          </a:prstGeom>
        </p:spPr>
      </p:pic>
      <p:pic>
        <p:nvPicPr>
          <p:cNvPr id="7" name="Picture 6">
            <a:extLst>
              <a:ext uri="{FF2B5EF4-FFF2-40B4-BE49-F238E27FC236}">
                <a16:creationId xmlns:a16="http://schemas.microsoft.com/office/drawing/2014/main" id="{666CCBD7-D7DC-6E8E-B788-9F8455E24D3C}"/>
              </a:ext>
            </a:extLst>
          </p:cNvPr>
          <p:cNvPicPr>
            <a:picLocks noChangeAspect="1"/>
          </p:cNvPicPr>
          <p:nvPr/>
        </p:nvPicPr>
        <p:blipFill rotWithShape="1">
          <a:blip r:embed="rId3"/>
          <a:srcRect l="13907" t="11003" r="24126" b="7573"/>
          <a:stretch/>
        </p:blipFill>
        <p:spPr>
          <a:xfrm>
            <a:off x="6587409" y="514907"/>
            <a:ext cx="4311937" cy="3187083"/>
          </a:xfrm>
          <a:prstGeom prst="rect">
            <a:avLst/>
          </a:prstGeom>
        </p:spPr>
      </p:pic>
      <p:pic>
        <p:nvPicPr>
          <p:cNvPr id="9" name="Picture 8">
            <a:extLst>
              <a:ext uri="{FF2B5EF4-FFF2-40B4-BE49-F238E27FC236}">
                <a16:creationId xmlns:a16="http://schemas.microsoft.com/office/drawing/2014/main" id="{3CAABE02-7D9C-AEB7-0EBB-CFF80772100A}"/>
              </a:ext>
            </a:extLst>
          </p:cNvPr>
          <p:cNvPicPr>
            <a:picLocks noChangeAspect="1"/>
          </p:cNvPicPr>
          <p:nvPr/>
        </p:nvPicPr>
        <p:blipFill rotWithShape="1">
          <a:blip r:embed="rId4"/>
          <a:srcRect l="17825" t="13850" r="25364" b="13270"/>
          <a:stretch/>
        </p:blipFill>
        <p:spPr>
          <a:xfrm>
            <a:off x="2124171" y="3786328"/>
            <a:ext cx="4064903" cy="2933288"/>
          </a:xfrm>
          <a:prstGeom prst="rect">
            <a:avLst/>
          </a:prstGeom>
        </p:spPr>
      </p:pic>
      <p:pic>
        <p:nvPicPr>
          <p:cNvPr id="11" name="Picture 10">
            <a:extLst>
              <a:ext uri="{FF2B5EF4-FFF2-40B4-BE49-F238E27FC236}">
                <a16:creationId xmlns:a16="http://schemas.microsoft.com/office/drawing/2014/main" id="{5C5906B7-CF3F-CA87-27BF-2B0C42470D91}"/>
              </a:ext>
            </a:extLst>
          </p:cNvPr>
          <p:cNvPicPr>
            <a:picLocks noChangeAspect="1"/>
          </p:cNvPicPr>
          <p:nvPr/>
        </p:nvPicPr>
        <p:blipFill rotWithShape="1">
          <a:blip r:embed="rId5"/>
          <a:srcRect l="19916" t="14207" r="29987" b="14791"/>
          <a:stretch/>
        </p:blipFill>
        <p:spPr>
          <a:xfrm>
            <a:off x="6587409" y="3786327"/>
            <a:ext cx="4311937" cy="2944147"/>
          </a:xfrm>
          <a:prstGeom prst="rect">
            <a:avLst/>
          </a:prstGeom>
        </p:spPr>
      </p:pic>
    </p:spTree>
    <p:extLst>
      <p:ext uri="{BB962C8B-B14F-4D97-AF65-F5344CB8AC3E}">
        <p14:creationId xmlns:p14="http://schemas.microsoft.com/office/powerpoint/2010/main" val="503539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84A9-4FA7-AA38-8560-255F32289A30}"/>
              </a:ext>
            </a:extLst>
          </p:cNvPr>
          <p:cNvSpPr>
            <a:spLocks noGrp="1"/>
          </p:cNvSpPr>
          <p:nvPr>
            <p:ph type="title"/>
          </p:nvPr>
        </p:nvSpPr>
        <p:spPr>
          <a:xfrm>
            <a:off x="1484310" y="103094"/>
            <a:ext cx="10018713" cy="1752599"/>
          </a:xfrm>
        </p:spPr>
        <p:txBody>
          <a:bodyPr/>
          <a:lstStyle/>
          <a:p>
            <a:r>
              <a:rPr lang="en-US" dirty="0"/>
              <a:t>Some of the many Awards</a:t>
            </a:r>
            <a:endParaRPr lang="en-IN" dirty="0"/>
          </a:p>
        </p:txBody>
      </p:sp>
      <p:pic>
        <p:nvPicPr>
          <p:cNvPr id="6" name="Picture 5">
            <a:extLst>
              <a:ext uri="{FF2B5EF4-FFF2-40B4-BE49-F238E27FC236}">
                <a16:creationId xmlns:a16="http://schemas.microsoft.com/office/drawing/2014/main" id="{1D27E5A3-92C3-85DB-D670-1099E5FDE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577" y="1588611"/>
            <a:ext cx="4033130" cy="4523232"/>
          </a:xfrm>
          <a:prstGeom prst="rect">
            <a:avLst/>
          </a:prstGeom>
        </p:spPr>
      </p:pic>
      <p:pic>
        <p:nvPicPr>
          <p:cNvPr id="8" name="Picture 7">
            <a:extLst>
              <a:ext uri="{FF2B5EF4-FFF2-40B4-BE49-F238E27FC236}">
                <a16:creationId xmlns:a16="http://schemas.microsoft.com/office/drawing/2014/main" id="{F0908D7B-6E30-32A4-CF3F-A856E1860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906" y="5836832"/>
            <a:ext cx="4033131" cy="967186"/>
          </a:xfrm>
          <a:prstGeom prst="rect">
            <a:avLst/>
          </a:prstGeom>
        </p:spPr>
      </p:pic>
      <p:pic>
        <p:nvPicPr>
          <p:cNvPr id="10" name="Picture 9">
            <a:extLst>
              <a:ext uri="{FF2B5EF4-FFF2-40B4-BE49-F238E27FC236}">
                <a16:creationId xmlns:a16="http://schemas.microsoft.com/office/drawing/2014/main" id="{BE621440-8DFE-B9C0-73A8-9A91DBB46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447" y="1670503"/>
            <a:ext cx="3514247" cy="4315906"/>
          </a:xfrm>
          <a:prstGeom prst="rect">
            <a:avLst/>
          </a:prstGeom>
        </p:spPr>
      </p:pic>
      <p:pic>
        <p:nvPicPr>
          <p:cNvPr id="12" name="Picture 11">
            <a:extLst>
              <a:ext uri="{FF2B5EF4-FFF2-40B4-BE49-F238E27FC236}">
                <a16:creationId xmlns:a16="http://schemas.microsoft.com/office/drawing/2014/main" id="{FA08D3DA-D8F7-C050-567E-D5A18B568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0447" y="6039874"/>
            <a:ext cx="3635055" cy="731583"/>
          </a:xfrm>
          <a:prstGeom prst="rect">
            <a:avLst/>
          </a:prstGeom>
        </p:spPr>
      </p:pic>
    </p:spTree>
    <p:extLst>
      <p:ext uri="{BB962C8B-B14F-4D97-AF65-F5344CB8AC3E}">
        <p14:creationId xmlns:p14="http://schemas.microsoft.com/office/powerpoint/2010/main" val="3290688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96F6-1BC3-EE29-014C-5B1C4CB2DB7F}"/>
              </a:ext>
            </a:extLst>
          </p:cNvPr>
          <p:cNvSpPr>
            <a:spLocks noGrp="1"/>
          </p:cNvSpPr>
          <p:nvPr>
            <p:ph type="title"/>
          </p:nvPr>
        </p:nvSpPr>
        <p:spPr>
          <a:xfrm>
            <a:off x="1404412" y="2257148"/>
            <a:ext cx="10018713" cy="1752599"/>
          </a:xfrm>
        </p:spPr>
        <p:txBody>
          <a:bodyPr>
            <a:normAutofit/>
          </a:bodyPr>
          <a:lstStyle/>
          <a:p>
            <a:r>
              <a:rPr lang="en-IN" sz="9600" b="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416809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953-ACBE-EE5F-48C1-E1959FC2CD10}"/>
              </a:ext>
            </a:extLst>
          </p:cNvPr>
          <p:cNvSpPr>
            <a:spLocks noGrp="1"/>
          </p:cNvSpPr>
          <p:nvPr>
            <p:ph type="title"/>
          </p:nvPr>
        </p:nvSpPr>
        <p:spPr>
          <a:xfrm>
            <a:off x="836240" y="2354802"/>
            <a:ext cx="10713609" cy="938813"/>
          </a:xfrm>
        </p:spPr>
        <p:txBody>
          <a:bodyPr>
            <a:noAutofit/>
          </a:bodyPr>
          <a:lstStyle/>
          <a:p>
            <a:r>
              <a:rPr lang="en-US" sz="4400" b="1" dirty="0">
                <a:latin typeface="Times New Roman" panose="02020603050405020304" pitchFamily="18" charset="0"/>
                <a:cs typeface="Times New Roman" panose="02020603050405020304" pitchFamily="18" charset="0"/>
              </a:rPr>
              <a:t>Functions &amp; Activities of IQAC</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735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7" name="Google Shape;687;p25"/>
          <p:cNvSpPr/>
          <p:nvPr/>
        </p:nvSpPr>
        <p:spPr>
          <a:xfrm flipH="1">
            <a:off x="6956191" y="4705753"/>
            <a:ext cx="1409830" cy="1517894"/>
          </a:xfrm>
          <a:prstGeom prst="ellipse">
            <a:avLst/>
          </a:prstGeom>
          <a:gradFill>
            <a:gsLst>
              <a:gs pos="0">
                <a:schemeClr val="accent4"/>
              </a:gs>
              <a:gs pos="100000">
                <a:schemeClr val="accent6"/>
              </a:gs>
            </a:gsLst>
            <a:lin ang="5400700" scaled="0"/>
          </a:gradFill>
          <a:ln>
            <a:noFill/>
          </a:ln>
        </p:spPr>
        <p:txBody>
          <a:bodyPr spcFirstLastPara="1" wrap="square" lIns="121900" tIns="121900" rIns="121900" bIns="121900" anchor="ctr" anchorCtr="0">
            <a:noAutofit/>
          </a:bodyPr>
          <a:lstStyle/>
          <a:p>
            <a:endParaRPr lang="en-IN" sz="1400" dirty="0">
              <a:solidFill>
                <a:schemeClr val="bg1"/>
              </a:solidFill>
            </a:endParaRPr>
          </a:p>
        </p:txBody>
      </p:sp>
      <p:grpSp>
        <p:nvGrpSpPr>
          <p:cNvPr id="688" name="Google Shape;688;p25"/>
          <p:cNvGrpSpPr/>
          <p:nvPr/>
        </p:nvGrpSpPr>
        <p:grpSpPr>
          <a:xfrm>
            <a:off x="4936399" y="2604230"/>
            <a:ext cx="2281084" cy="2236380"/>
            <a:chOff x="3733437" y="2031900"/>
            <a:chExt cx="1677285" cy="1677285"/>
          </a:xfrm>
        </p:grpSpPr>
        <p:sp>
          <p:nvSpPr>
            <p:cNvPr id="689" name="Google Shape;689;p25"/>
            <p:cNvSpPr/>
            <p:nvPr/>
          </p:nvSpPr>
          <p:spPr>
            <a:xfrm>
              <a:off x="3733437" y="2031900"/>
              <a:ext cx="1677285" cy="1677285"/>
            </a:xfrm>
            <a:custGeom>
              <a:avLst/>
              <a:gdLst/>
              <a:ahLst/>
              <a:cxnLst/>
              <a:rect l="l" t="t" r="r" b="b"/>
              <a:pathLst>
                <a:path w="38220" h="38220" extrusionOk="0">
                  <a:moveTo>
                    <a:pt x="19110" y="0"/>
                  </a:moveTo>
                  <a:cubicBezTo>
                    <a:pt x="8561" y="0"/>
                    <a:pt x="0" y="8561"/>
                    <a:pt x="0" y="19110"/>
                  </a:cubicBezTo>
                  <a:cubicBezTo>
                    <a:pt x="0" y="29659"/>
                    <a:pt x="8561" y="38219"/>
                    <a:pt x="19110" y="38219"/>
                  </a:cubicBezTo>
                  <a:cubicBezTo>
                    <a:pt x="29671" y="38219"/>
                    <a:pt x="38220" y="29659"/>
                    <a:pt x="38220" y="19110"/>
                  </a:cubicBezTo>
                  <a:cubicBezTo>
                    <a:pt x="38220" y="8561"/>
                    <a:pt x="29671" y="0"/>
                    <a:pt x="19110" y="0"/>
                  </a:cubicBezTo>
                  <a:close/>
                </a:path>
              </a:pathLst>
            </a:custGeom>
            <a:noFill/>
            <a:ln w="19050" cap="flat" cmpd="sng">
              <a:solidFill>
                <a:schemeClr val="dk1"/>
              </a:solidFill>
              <a:prstDash val="dot"/>
              <a:round/>
              <a:headEnd type="none" w="sm" len="sm"/>
              <a:tailEnd type="none" w="sm" len="sm"/>
            </a:ln>
          </p:spPr>
          <p:txBody>
            <a:bodyPr spcFirstLastPara="1" wrap="square" lIns="121900" tIns="121900" rIns="121900" bIns="121900" anchor="ctr" anchorCtr="0">
              <a:noAutofit/>
            </a:bodyPr>
            <a:lstStyle/>
            <a:p>
              <a:endParaRPr lang="en-IN" sz="1400" dirty="0">
                <a:solidFill>
                  <a:schemeClr val="bg1"/>
                </a:solidFill>
              </a:endParaRPr>
            </a:p>
          </p:txBody>
        </p:sp>
        <p:sp>
          <p:nvSpPr>
            <p:cNvPr id="690" name="Google Shape;690;p25"/>
            <p:cNvSpPr/>
            <p:nvPr/>
          </p:nvSpPr>
          <p:spPr>
            <a:xfrm>
              <a:off x="3839890" y="2087666"/>
              <a:ext cx="1454100" cy="1454100"/>
            </a:xfrm>
            <a:prstGeom prst="ellipse">
              <a:avLst/>
            </a:prstGeom>
            <a:gradFill>
              <a:gsLst>
                <a:gs pos="0">
                  <a:srgbClr val="000000">
                    <a:alpha val="11372"/>
                  </a:srgbClr>
                </a:gs>
                <a:gs pos="100000">
                  <a:schemeClr val="lt1"/>
                </a:gs>
              </a:gsLst>
              <a:lin ang="5400700" scaled="0"/>
            </a:gradFill>
            <a:ln>
              <a:noFill/>
            </a:ln>
          </p:spPr>
          <p:txBody>
            <a:bodyPr spcFirstLastPara="1" wrap="square" lIns="121900" tIns="121900" rIns="121900" bIns="121900" anchor="ctr" anchorCtr="0">
              <a:noAutofit/>
            </a:bodyPr>
            <a:lstStyle/>
            <a:p>
              <a:pPr algn="ctr"/>
              <a:r>
                <a:rPr lang="en-IN" sz="1400" b="1" dirty="0">
                  <a:solidFill>
                    <a:schemeClr val="accent6">
                      <a:lumMod val="50000"/>
                    </a:schemeClr>
                  </a:solidFill>
                  <a:latin typeface="Times New Roman" panose="02020603050405020304" pitchFamily="18" charset="0"/>
                  <a:ea typeface="Fira Sans Extra Condensed SemiBold"/>
                  <a:cs typeface="Times New Roman" panose="02020603050405020304" pitchFamily="18" charset="0"/>
                  <a:sym typeface="Fira Sans Extra Condensed SemiBold"/>
                </a:rPr>
                <a:t>IQAC</a:t>
              </a:r>
            </a:p>
          </p:txBody>
        </p:sp>
      </p:grpSp>
      <p:sp>
        <p:nvSpPr>
          <p:cNvPr id="695" name="Google Shape;695;p25"/>
          <p:cNvSpPr/>
          <p:nvPr/>
        </p:nvSpPr>
        <p:spPr>
          <a:xfrm>
            <a:off x="2708653" y="4074016"/>
            <a:ext cx="2236400" cy="2236400"/>
          </a:xfrm>
          <a:prstGeom prst="ellipse">
            <a:avLst/>
          </a:prstGeom>
          <a:gradFill>
            <a:gsLst>
              <a:gs pos="0">
                <a:schemeClr val="accent1"/>
              </a:gs>
              <a:gs pos="100000">
                <a:schemeClr val="accent3"/>
              </a:gs>
            </a:gsLst>
            <a:lin ang="5400012" scaled="0"/>
          </a:gradFill>
          <a:ln>
            <a:noFill/>
          </a:ln>
        </p:spPr>
        <p:txBody>
          <a:bodyPr spcFirstLastPara="1" wrap="square" lIns="121900" tIns="121900" rIns="121900" bIns="121900" anchor="ctr" anchorCtr="0">
            <a:noAutofit/>
          </a:bodyPr>
          <a:lstStyle/>
          <a:p>
            <a:endParaRPr lang="en-IN" sz="1400" dirty="0">
              <a:solidFill>
                <a:schemeClr val="bg1"/>
              </a:solidFill>
            </a:endParaRPr>
          </a:p>
        </p:txBody>
      </p:sp>
      <p:sp>
        <p:nvSpPr>
          <p:cNvPr id="699" name="Google Shape;699;p25"/>
          <p:cNvSpPr/>
          <p:nvPr/>
        </p:nvSpPr>
        <p:spPr>
          <a:xfrm>
            <a:off x="2241129" y="1763080"/>
            <a:ext cx="1637552" cy="1623423"/>
          </a:xfrm>
          <a:prstGeom prst="ellipse">
            <a:avLst/>
          </a:prstGeom>
          <a:gradFill>
            <a:gsLst>
              <a:gs pos="0">
                <a:schemeClr val="dk2"/>
              </a:gs>
              <a:gs pos="100000">
                <a:schemeClr val="accent1"/>
              </a:gs>
            </a:gsLst>
            <a:lin ang="5400700" scaled="0"/>
          </a:gradFill>
          <a:ln>
            <a:noFill/>
          </a:ln>
        </p:spPr>
        <p:txBody>
          <a:bodyPr spcFirstLastPara="1" wrap="square" lIns="121900" tIns="121900" rIns="121900" bIns="121900" anchor="ctr" anchorCtr="0">
            <a:noAutofit/>
          </a:bodyPr>
          <a:lstStyle/>
          <a:p>
            <a:endParaRPr lang="en-IN" sz="1400" dirty="0">
              <a:solidFill>
                <a:schemeClr val="bg1"/>
              </a:solidFill>
            </a:endParaRPr>
          </a:p>
        </p:txBody>
      </p:sp>
      <p:sp>
        <p:nvSpPr>
          <p:cNvPr id="701" name="Google Shape;701;p25"/>
          <p:cNvSpPr txBox="1"/>
          <p:nvPr/>
        </p:nvSpPr>
        <p:spPr>
          <a:xfrm>
            <a:off x="2187995" y="2239535"/>
            <a:ext cx="1703129" cy="457223"/>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altLang="en-US" sz="1400" b="1" dirty="0">
                <a:solidFill>
                  <a:schemeClr val="bg1"/>
                </a:solidFill>
                <a:latin typeface="Times New Roman" panose="02020603050405020304" pitchFamily="18" charset="0"/>
                <a:cs typeface="Times New Roman" panose="02020603050405020304" pitchFamily="18" charset="0"/>
              </a:rPr>
              <a:t>SUPPORT SYSTEM TO STUDENTS</a:t>
            </a:r>
          </a:p>
        </p:txBody>
      </p:sp>
      <p:sp>
        <p:nvSpPr>
          <p:cNvPr id="703" name="Google Shape;703;p25"/>
          <p:cNvSpPr/>
          <p:nvPr/>
        </p:nvSpPr>
        <p:spPr>
          <a:xfrm flipH="1">
            <a:off x="8681934" y="2297587"/>
            <a:ext cx="1681284" cy="1654869"/>
          </a:xfrm>
          <a:prstGeom prst="ellipse">
            <a:avLst/>
          </a:prstGeom>
          <a:gradFill>
            <a:gsLst>
              <a:gs pos="0">
                <a:schemeClr val="accent3"/>
              </a:gs>
              <a:gs pos="100000">
                <a:schemeClr val="accent5"/>
              </a:gs>
            </a:gsLst>
            <a:lin ang="5400012" scaled="0"/>
          </a:gradFill>
          <a:ln>
            <a:noFill/>
          </a:ln>
        </p:spPr>
        <p:txBody>
          <a:bodyPr spcFirstLastPara="1" wrap="square" lIns="121900" tIns="121900" rIns="121900" bIns="121900" anchor="ctr" anchorCtr="0">
            <a:noAutofit/>
          </a:bodyPr>
          <a:lstStyle/>
          <a:p>
            <a:endParaRPr lang="en-IN" sz="1400" dirty="0">
              <a:solidFill>
                <a:schemeClr val="bg1"/>
              </a:solidFill>
            </a:endParaRPr>
          </a:p>
        </p:txBody>
      </p:sp>
      <p:sp>
        <p:nvSpPr>
          <p:cNvPr id="706" name="Google Shape;706;p25"/>
          <p:cNvSpPr txBox="1"/>
          <p:nvPr/>
        </p:nvSpPr>
        <p:spPr>
          <a:xfrm flipH="1">
            <a:off x="8655590" y="2459847"/>
            <a:ext cx="1616566" cy="946878"/>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n-US" altLang="en-US" sz="1400" b="1" dirty="0">
                <a:solidFill>
                  <a:schemeClr val="bg1"/>
                </a:solidFill>
                <a:latin typeface="Times New Roman" panose="02020603050405020304" pitchFamily="18" charset="0"/>
                <a:cs typeface="Times New Roman" panose="02020603050405020304" pitchFamily="18" charset="0"/>
              </a:rPr>
              <a:t>ANNUAL QUALITY ASSESSMENT REPORT (AQAR)</a:t>
            </a:r>
            <a:endParaRPr lang="en-US" sz="1400"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709" name="Google Shape;709;p25"/>
          <p:cNvSpPr txBox="1"/>
          <p:nvPr/>
        </p:nvSpPr>
        <p:spPr>
          <a:xfrm flipH="1">
            <a:off x="6622747" y="5126122"/>
            <a:ext cx="2059187" cy="902400"/>
          </a:xfrm>
          <a:prstGeom prst="rect">
            <a:avLst/>
          </a:prstGeom>
          <a:noFill/>
          <a:ln>
            <a:noFill/>
          </a:ln>
        </p:spPr>
        <p:txBody>
          <a:bodyPr spcFirstLastPara="1" wrap="square" lIns="121900" tIns="121900" rIns="121900" bIns="121900" anchor="t" anchorCtr="0">
            <a:noAutofit/>
          </a:bodyPr>
          <a:lstStyle/>
          <a:p>
            <a:pPr algn="ctr"/>
            <a:r>
              <a:rPr lang="en-US" sz="1400" b="1" dirty="0">
                <a:solidFill>
                  <a:schemeClr val="bg1"/>
                </a:solidFill>
                <a:latin typeface="Times New Roman" panose="02020603050405020304" pitchFamily="18" charset="0"/>
                <a:cs typeface="Times New Roman" panose="02020603050405020304" pitchFamily="18" charset="0"/>
              </a:rPr>
              <a:t>AISHE</a:t>
            </a:r>
            <a:endParaRPr lang="en-IN" sz="1400" b="1" dirty="0">
              <a:solidFill>
                <a:schemeClr val="bg1"/>
              </a:solidFill>
              <a:latin typeface="Times New Roman" panose="02020603050405020304" pitchFamily="18" charset="0"/>
              <a:cs typeface="Times New Roman" panose="02020603050405020304" pitchFamily="18" charset="0"/>
            </a:endParaRPr>
          </a:p>
        </p:txBody>
      </p:sp>
      <p:sp>
        <p:nvSpPr>
          <p:cNvPr id="710" name="Google Shape;710;p25"/>
          <p:cNvSpPr/>
          <p:nvPr/>
        </p:nvSpPr>
        <p:spPr>
          <a:xfrm flipH="1">
            <a:off x="7077658" y="1056968"/>
            <a:ext cx="1847453" cy="1704864"/>
          </a:xfrm>
          <a:prstGeom prst="ellipse">
            <a:avLst/>
          </a:prstGeom>
          <a:gradFill>
            <a:gsLst>
              <a:gs pos="0">
                <a:schemeClr val="accent2"/>
              </a:gs>
              <a:gs pos="100000">
                <a:schemeClr val="accent4"/>
              </a:gs>
            </a:gsLst>
            <a:lin ang="5400700" scaled="0"/>
          </a:gradFill>
          <a:ln>
            <a:noFill/>
          </a:ln>
        </p:spPr>
        <p:txBody>
          <a:bodyPr spcFirstLastPara="1" wrap="square" lIns="121900" tIns="121900" rIns="121900" bIns="121900" anchor="ctr" anchorCtr="0">
            <a:noAutofit/>
          </a:bodyPr>
          <a:lstStyle/>
          <a:p>
            <a:endParaRPr lang="en-IN" sz="1400" dirty="0">
              <a:solidFill>
                <a:schemeClr val="bg1"/>
              </a:solidFill>
            </a:endParaRPr>
          </a:p>
        </p:txBody>
      </p:sp>
      <p:sp>
        <p:nvSpPr>
          <p:cNvPr id="713" name="Google Shape;713;p25"/>
          <p:cNvSpPr txBox="1"/>
          <p:nvPr/>
        </p:nvSpPr>
        <p:spPr>
          <a:xfrm flipH="1">
            <a:off x="6971791" y="1368556"/>
            <a:ext cx="2059187" cy="902400"/>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n-US" sz="1400" b="1" dirty="0">
                <a:solidFill>
                  <a:schemeClr val="bg1"/>
                </a:solidFill>
                <a:latin typeface="Times New Roman" panose="02020603050405020304" pitchFamily="18" charset="0"/>
                <a:ea typeface="Roboto"/>
                <a:cs typeface="Times New Roman" panose="02020603050405020304" pitchFamily="18" charset="0"/>
                <a:sym typeface="Roboto"/>
              </a:rPr>
              <a:t>CAREER ADVANCEMENT SCHEME (CAS)</a:t>
            </a:r>
          </a:p>
        </p:txBody>
      </p:sp>
      <p:cxnSp>
        <p:nvCxnSpPr>
          <p:cNvPr id="714" name="Google Shape;714;p25"/>
          <p:cNvCxnSpPr>
            <a:cxnSpLocks/>
            <a:endCxn id="690" idx="1"/>
          </p:cNvCxnSpPr>
          <p:nvPr/>
        </p:nvCxnSpPr>
        <p:spPr>
          <a:xfrm>
            <a:off x="3884335" y="2554013"/>
            <a:ext cx="1486445" cy="408503"/>
          </a:xfrm>
          <a:prstGeom prst="straightConnector1">
            <a:avLst/>
          </a:prstGeom>
          <a:noFill/>
          <a:ln w="19050" cap="flat" cmpd="sng">
            <a:solidFill>
              <a:schemeClr val="dk1"/>
            </a:solidFill>
            <a:prstDash val="solid"/>
            <a:round/>
            <a:headEnd type="oval" w="med" len="med"/>
            <a:tailEnd type="none" w="med" len="med"/>
          </a:ln>
        </p:spPr>
      </p:cxnSp>
      <p:cxnSp>
        <p:nvCxnSpPr>
          <p:cNvPr id="715" name="Google Shape;715;p25"/>
          <p:cNvCxnSpPr>
            <a:cxnSpLocks/>
            <a:stCxn id="690" idx="2"/>
            <a:endCxn id="698" idx="6"/>
          </p:cNvCxnSpPr>
          <p:nvPr/>
        </p:nvCxnSpPr>
        <p:spPr>
          <a:xfrm flipH="1">
            <a:off x="2774153" y="3647985"/>
            <a:ext cx="2307021" cy="149285"/>
          </a:xfrm>
          <a:prstGeom prst="straightConnector1">
            <a:avLst/>
          </a:prstGeom>
          <a:noFill/>
          <a:ln w="19050" cap="flat" cmpd="sng">
            <a:solidFill>
              <a:schemeClr val="dk1"/>
            </a:solidFill>
            <a:prstDash val="solid"/>
            <a:round/>
            <a:headEnd type="none" w="med" len="med"/>
            <a:tailEnd type="oval" w="med" len="med"/>
          </a:ln>
        </p:spPr>
      </p:cxnSp>
      <p:cxnSp>
        <p:nvCxnSpPr>
          <p:cNvPr id="716" name="Google Shape;716;p25"/>
          <p:cNvCxnSpPr>
            <a:cxnSpLocks/>
            <a:stCxn id="690" idx="3"/>
            <a:endCxn id="40" idx="3"/>
          </p:cNvCxnSpPr>
          <p:nvPr/>
        </p:nvCxnSpPr>
        <p:spPr>
          <a:xfrm flipH="1">
            <a:off x="4778998" y="4333454"/>
            <a:ext cx="591782" cy="838018"/>
          </a:xfrm>
          <a:prstGeom prst="straightConnector1">
            <a:avLst/>
          </a:prstGeom>
          <a:noFill/>
          <a:ln w="19050" cap="flat" cmpd="sng">
            <a:solidFill>
              <a:schemeClr val="dk1"/>
            </a:solidFill>
            <a:prstDash val="solid"/>
            <a:round/>
            <a:headEnd type="none" w="med" len="med"/>
            <a:tailEnd type="oval" w="med" len="med"/>
          </a:ln>
        </p:spPr>
      </p:cxnSp>
      <p:cxnSp>
        <p:nvCxnSpPr>
          <p:cNvPr id="717" name="Google Shape;717;p25"/>
          <p:cNvCxnSpPr>
            <a:cxnSpLocks/>
            <a:stCxn id="690" idx="7"/>
            <a:endCxn id="710" idx="5"/>
          </p:cNvCxnSpPr>
          <p:nvPr/>
        </p:nvCxnSpPr>
        <p:spPr>
          <a:xfrm flipV="1">
            <a:off x="6769124" y="2512160"/>
            <a:ext cx="579087" cy="450356"/>
          </a:xfrm>
          <a:prstGeom prst="straightConnector1">
            <a:avLst/>
          </a:prstGeom>
          <a:noFill/>
          <a:ln w="19050" cap="flat" cmpd="sng">
            <a:solidFill>
              <a:schemeClr val="dk1"/>
            </a:solidFill>
            <a:prstDash val="solid"/>
            <a:round/>
            <a:headEnd type="none" w="med" len="med"/>
            <a:tailEnd type="oval" w="med" len="med"/>
          </a:ln>
        </p:spPr>
      </p:cxnSp>
      <p:cxnSp>
        <p:nvCxnSpPr>
          <p:cNvPr id="718" name="Google Shape;718;p25"/>
          <p:cNvCxnSpPr>
            <a:cxnSpLocks/>
            <a:stCxn id="690" idx="6"/>
            <a:endCxn id="703" idx="6"/>
          </p:cNvCxnSpPr>
          <p:nvPr/>
        </p:nvCxnSpPr>
        <p:spPr>
          <a:xfrm flipV="1">
            <a:off x="7058730" y="3125022"/>
            <a:ext cx="1623204" cy="522963"/>
          </a:xfrm>
          <a:prstGeom prst="straightConnector1">
            <a:avLst/>
          </a:prstGeom>
          <a:noFill/>
          <a:ln w="19050" cap="flat" cmpd="sng">
            <a:solidFill>
              <a:schemeClr val="dk1"/>
            </a:solidFill>
            <a:prstDash val="solid"/>
            <a:round/>
            <a:headEnd type="none" w="med" len="med"/>
            <a:tailEnd type="oval" w="med" len="med"/>
          </a:ln>
        </p:spPr>
      </p:cxnSp>
      <p:cxnSp>
        <p:nvCxnSpPr>
          <p:cNvPr id="719" name="Google Shape;719;p25"/>
          <p:cNvCxnSpPr>
            <a:cxnSpLocks/>
            <a:stCxn id="690" idx="5"/>
            <a:endCxn id="687" idx="7"/>
          </p:cNvCxnSpPr>
          <p:nvPr/>
        </p:nvCxnSpPr>
        <p:spPr>
          <a:xfrm>
            <a:off x="6769124" y="4333454"/>
            <a:ext cx="393532" cy="594589"/>
          </a:xfrm>
          <a:prstGeom prst="straightConnector1">
            <a:avLst/>
          </a:prstGeom>
          <a:noFill/>
          <a:ln w="19050" cap="flat" cmpd="sng">
            <a:solidFill>
              <a:schemeClr val="dk1"/>
            </a:solidFill>
            <a:prstDash val="solid"/>
            <a:round/>
            <a:headEnd type="none" w="med" len="med"/>
            <a:tailEnd type="oval" w="med" len="med"/>
          </a:ln>
        </p:spPr>
      </p:cxnSp>
      <p:sp>
        <p:nvSpPr>
          <p:cNvPr id="40" name="Google Shape;698;p25">
            <a:extLst>
              <a:ext uri="{FF2B5EF4-FFF2-40B4-BE49-F238E27FC236}">
                <a16:creationId xmlns:a16="http://schemas.microsoft.com/office/drawing/2014/main" id="{DC9AE523-E1C3-DD58-EC21-69011D1E339F}"/>
              </a:ext>
            </a:extLst>
          </p:cNvPr>
          <p:cNvSpPr txBox="1"/>
          <p:nvPr/>
        </p:nvSpPr>
        <p:spPr>
          <a:xfrm>
            <a:off x="2989595" y="4229014"/>
            <a:ext cx="1789403" cy="1884915"/>
          </a:xfrm>
          <a:prstGeom prst="rect">
            <a:avLst/>
          </a:prstGeom>
          <a:noFill/>
          <a:ln>
            <a:noFill/>
          </a:ln>
        </p:spPr>
        <p:txBody>
          <a:bodyPr spcFirstLastPara="1" wrap="square" lIns="121900" tIns="121900" rIns="121900" bIns="121900" anchor="t" anchorCtr="0">
            <a:noAutofit/>
          </a:bodyPr>
          <a:lstStyle/>
          <a:p>
            <a:pPr algn="ctr">
              <a:spcAft>
                <a:spcPts val="2133"/>
              </a:spcAft>
              <a:buClr>
                <a:schemeClr val="dk1"/>
              </a:buClr>
              <a:buSzPts val="1100"/>
            </a:pPr>
            <a:r>
              <a:rPr lang="en-US" altLang="en-US" sz="1400" b="1" dirty="0">
                <a:solidFill>
                  <a:schemeClr val="bg1"/>
                </a:solidFill>
                <a:latin typeface="Times New Roman" panose="02020603050405020304" pitchFamily="18" charset="0"/>
                <a:cs typeface="Times New Roman" panose="02020603050405020304" pitchFamily="18" charset="0"/>
              </a:rPr>
              <a:t>ASSISTING FACULTY MEMBERS TO ATTAIN HIGHER STANDARDS IN TEACHING- LEARNING </a:t>
            </a:r>
          </a:p>
          <a:p>
            <a:pPr algn="ctr">
              <a:spcAft>
                <a:spcPts val="2133"/>
              </a:spcAft>
              <a:buClr>
                <a:schemeClr val="dk1"/>
              </a:buClr>
              <a:buSzPts val="1100"/>
            </a:pPr>
            <a:endParaRPr lang="en-US" sz="1400" dirty="0">
              <a:solidFill>
                <a:schemeClr val="bg1"/>
              </a:solidFill>
              <a:latin typeface="Roboto"/>
              <a:ea typeface="Roboto"/>
              <a:cs typeface="Roboto"/>
              <a:sym typeface="Roboto"/>
            </a:endParaRPr>
          </a:p>
        </p:txBody>
      </p:sp>
      <p:sp>
        <p:nvSpPr>
          <p:cNvPr id="5" name="Google Shape;699;p25">
            <a:extLst>
              <a:ext uri="{FF2B5EF4-FFF2-40B4-BE49-F238E27FC236}">
                <a16:creationId xmlns:a16="http://schemas.microsoft.com/office/drawing/2014/main" id="{DEE65BC9-0200-F0EF-5774-C738F2784BD8}"/>
              </a:ext>
            </a:extLst>
          </p:cNvPr>
          <p:cNvSpPr/>
          <p:nvPr/>
        </p:nvSpPr>
        <p:spPr>
          <a:xfrm>
            <a:off x="5472082" y="485377"/>
            <a:ext cx="1715391" cy="1568280"/>
          </a:xfrm>
          <a:prstGeom prst="ellipse">
            <a:avLst/>
          </a:prstGeom>
          <a:gradFill>
            <a:gsLst>
              <a:gs pos="0">
                <a:schemeClr val="dk2"/>
              </a:gs>
              <a:gs pos="100000">
                <a:schemeClr val="accent1"/>
              </a:gs>
            </a:gsLst>
            <a:lin ang="5400700" scaled="0"/>
          </a:gradFill>
          <a:ln>
            <a:noFill/>
          </a:ln>
        </p:spPr>
        <p:txBody>
          <a:bodyPr spcFirstLastPara="1" wrap="square" lIns="121900" tIns="121900" rIns="121900" bIns="121900" anchor="ctr" anchorCtr="0">
            <a:noAutofit/>
          </a:bodyPr>
          <a:lstStyle/>
          <a:p>
            <a:pPr algn="ctr">
              <a:buClr>
                <a:schemeClr val="dk1"/>
              </a:buClr>
              <a:buSzPts val="1100"/>
            </a:pPr>
            <a:r>
              <a:rPr lang="en-US" altLang="en-US" sz="1400" b="1" dirty="0">
                <a:solidFill>
                  <a:schemeClr val="bg1"/>
                </a:solidFill>
                <a:latin typeface="Constantia" panose="02030602050306030303" pitchFamily="18" charset="0"/>
              </a:rPr>
              <a:t>ACADEMIC CALENDER</a:t>
            </a:r>
            <a:endParaRPr lang="en-US" altLang="en-US" sz="1400" b="1" dirty="0">
              <a:solidFill>
                <a:schemeClr val="bg1"/>
              </a:solidFill>
              <a:latin typeface="Calibri" panose="020F0502020204030204" pitchFamily="34" charset="0"/>
            </a:endParaRPr>
          </a:p>
        </p:txBody>
      </p:sp>
      <p:cxnSp>
        <p:nvCxnSpPr>
          <p:cNvPr id="6" name="Google Shape;714;p25">
            <a:extLst>
              <a:ext uri="{FF2B5EF4-FFF2-40B4-BE49-F238E27FC236}">
                <a16:creationId xmlns:a16="http://schemas.microsoft.com/office/drawing/2014/main" id="{91318488-49EF-16C1-8BE4-55CDB0BA3C98}"/>
              </a:ext>
            </a:extLst>
          </p:cNvPr>
          <p:cNvCxnSpPr>
            <a:cxnSpLocks/>
            <a:stCxn id="5" idx="4"/>
            <a:endCxn id="690" idx="0"/>
          </p:cNvCxnSpPr>
          <p:nvPr/>
        </p:nvCxnSpPr>
        <p:spPr>
          <a:xfrm flipH="1">
            <a:off x="6069952" y="2053657"/>
            <a:ext cx="259826" cy="624928"/>
          </a:xfrm>
          <a:prstGeom prst="straightConnector1">
            <a:avLst/>
          </a:prstGeom>
          <a:noFill/>
          <a:ln w="19050" cap="flat" cmpd="sng">
            <a:solidFill>
              <a:schemeClr val="dk1"/>
            </a:solidFill>
            <a:prstDash val="solid"/>
            <a:round/>
            <a:headEnd type="oval" w="med" len="med"/>
            <a:tailEnd type="none" w="med" len="med"/>
          </a:ln>
        </p:spPr>
      </p:cxnSp>
      <p:sp>
        <p:nvSpPr>
          <p:cNvPr id="11" name="Google Shape;699;p25">
            <a:extLst>
              <a:ext uri="{FF2B5EF4-FFF2-40B4-BE49-F238E27FC236}">
                <a16:creationId xmlns:a16="http://schemas.microsoft.com/office/drawing/2014/main" id="{0D1454D4-EB5B-A008-CA11-85ECE6ACDDE1}"/>
              </a:ext>
            </a:extLst>
          </p:cNvPr>
          <p:cNvSpPr/>
          <p:nvPr/>
        </p:nvSpPr>
        <p:spPr>
          <a:xfrm>
            <a:off x="5188630" y="5177999"/>
            <a:ext cx="1658069" cy="1601701"/>
          </a:xfrm>
          <a:prstGeom prst="ellipse">
            <a:avLst/>
          </a:prstGeom>
          <a:gradFill>
            <a:gsLst>
              <a:gs pos="0">
                <a:schemeClr val="dk2"/>
              </a:gs>
              <a:gs pos="100000">
                <a:schemeClr val="accent1"/>
              </a:gs>
            </a:gsLst>
            <a:lin ang="5400700" scaled="0"/>
          </a:gradFill>
          <a:ln>
            <a:noFill/>
          </a:ln>
        </p:spPr>
        <p:txBody>
          <a:bodyPr spcFirstLastPara="1" wrap="square" lIns="121900" tIns="121900" rIns="121900" bIns="121900" anchor="ctr" anchorCtr="0">
            <a:noAutofit/>
          </a:bodyPr>
          <a:lstStyle/>
          <a:p>
            <a:pPr algn="ctr"/>
            <a:r>
              <a:rPr lang="en-US" sz="1400" b="1" dirty="0">
                <a:solidFill>
                  <a:schemeClr val="bg1"/>
                </a:solidFill>
                <a:latin typeface="Times New Roman" panose="02020603050405020304" pitchFamily="18" charset="0"/>
                <a:cs typeface="Times New Roman" panose="02020603050405020304" pitchFamily="18" charset="0"/>
              </a:rPr>
              <a:t>NIRF </a:t>
            </a:r>
            <a:endParaRPr lang="en-IN" sz="1400" b="1" dirty="0">
              <a:solidFill>
                <a:schemeClr val="bg1"/>
              </a:solidFill>
              <a:latin typeface="Times New Roman" panose="02020603050405020304" pitchFamily="18" charset="0"/>
              <a:cs typeface="Times New Roman" panose="02020603050405020304" pitchFamily="18" charset="0"/>
            </a:endParaRPr>
          </a:p>
        </p:txBody>
      </p:sp>
      <p:cxnSp>
        <p:nvCxnSpPr>
          <p:cNvPr id="14" name="Google Shape;716;p25">
            <a:extLst>
              <a:ext uri="{FF2B5EF4-FFF2-40B4-BE49-F238E27FC236}">
                <a16:creationId xmlns:a16="http://schemas.microsoft.com/office/drawing/2014/main" id="{0C0861A4-9C7B-2D12-FC10-719012D34760}"/>
              </a:ext>
            </a:extLst>
          </p:cNvPr>
          <p:cNvCxnSpPr>
            <a:cxnSpLocks/>
            <a:stCxn id="690" idx="4"/>
            <a:endCxn id="11" idx="0"/>
          </p:cNvCxnSpPr>
          <p:nvPr/>
        </p:nvCxnSpPr>
        <p:spPr>
          <a:xfrm flipH="1">
            <a:off x="6017665" y="4617385"/>
            <a:ext cx="52287" cy="560614"/>
          </a:xfrm>
          <a:prstGeom prst="straightConnector1">
            <a:avLst/>
          </a:prstGeom>
          <a:noFill/>
          <a:ln w="19050" cap="flat" cmpd="sng">
            <a:solidFill>
              <a:schemeClr val="dk1"/>
            </a:solidFill>
            <a:prstDash val="solid"/>
            <a:round/>
            <a:headEnd type="none" w="med" len="med"/>
            <a:tailEnd type="oval" w="med" len="med"/>
          </a:ln>
        </p:spPr>
      </p:cxnSp>
      <p:sp>
        <p:nvSpPr>
          <p:cNvPr id="53" name="Google Shape;699;p25">
            <a:extLst>
              <a:ext uri="{FF2B5EF4-FFF2-40B4-BE49-F238E27FC236}">
                <a16:creationId xmlns:a16="http://schemas.microsoft.com/office/drawing/2014/main" id="{64C35755-886D-5A63-4914-295348DED4E0}"/>
              </a:ext>
            </a:extLst>
          </p:cNvPr>
          <p:cNvSpPr/>
          <p:nvPr/>
        </p:nvSpPr>
        <p:spPr>
          <a:xfrm>
            <a:off x="3508486" y="645639"/>
            <a:ext cx="1997652" cy="1735075"/>
          </a:xfrm>
          <a:prstGeom prst="ellipse">
            <a:avLst/>
          </a:prstGeom>
          <a:gradFill>
            <a:gsLst>
              <a:gs pos="0">
                <a:schemeClr val="dk2"/>
              </a:gs>
              <a:gs pos="100000">
                <a:schemeClr val="accent1"/>
              </a:gs>
            </a:gsLst>
            <a:lin ang="5400700" scaled="0"/>
          </a:gradFill>
          <a:ln>
            <a:noFill/>
          </a:ln>
        </p:spPr>
        <p:txBody>
          <a:bodyPr spcFirstLastPara="1" wrap="square" lIns="121900" tIns="121900" rIns="121900" bIns="121900" anchor="ctr" anchorCtr="0">
            <a:noAutofit/>
          </a:bodyPr>
          <a:lstStyle/>
          <a:p>
            <a:pPr algn="ctr">
              <a:buClr>
                <a:schemeClr val="dk1"/>
              </a:buClr>
              <a:buSzPts val="1100"/>
            </a:pPr>
            <a:r>
              <a:rPr lang="en-US" altLang="en-US" sz="1400" b="1" dirty="0">
                <a:solidFill>
                  <a:schemeClr val="bg1"/>
                </a:solidFill>
                <a:latin typeface="Times New Roman" panose="02020603050405020304" pitchFamily="18" charset="0"/>
                <a:cs typeface="Times New Roman" panose="02020603050405020304" pitchFamily="18" charset="0"/>
              </a:rPr>
              <a:t>FEEDBACK FROM STAKE</a:t>
            </a:r>
          </a:p>
          <a:p>
            <a:pPr algn="ctr">
              <a:buClr>
                <a:schemeClr val="dk1"/>
              </a:buClr>
              <a:buSzPts val="1100"/>
            </a:pPr>
            <a:r>
              <a:rPr lang="en-US" altLang="en-US" sz="1400" b="1" dirty="0">
                <a:solidFill>
                  <a:schemeClr val="bg1"/>
                </a:solidFill>
                <a:latin typeface="Times New Roman" panose="02020603050405020304" pitchFamily="18" charset="0"/>
                <a:cs typeface="Times New Roman" panose="02020603050405020304" pitchFamily="18" charset="0"/>
              </a:rPr>
              <a:t>HOLDERS</a:t>
            </a:r>
          </a:p>
        </p:txBody>
      </p:sp>
      <p:cxnSp>
        <p:nvCxnSpPr>
          <p:cNvPr id="55" name="Google Shape;714;p25">
            <a:extLst>
              <a:ext uri="{FF2B5EF4-FFF2-40B4-BE49-F238E27FC236}">
                <a16:creationId xmlns:a16="http://schemas.microsoft.com/office/drawing/2014/main" id="{3BF5190A-EFC2-636A-F387-8A8E27EE24F8}"/>
              </a:ext>
            </a:extLst>
          </p:cNvPr>
          <p:cNvCxnSpPr>
            <a:cxnSpLocks/>
            <a:stCxn id="53" idx="5"/>
          </p:cNvCxnSpPr>
          <p:nvPr/>
        </p:nvCxnSpPr>
        <p:spPr>
          <a:xfrm>
            <a:off x="5213589" y="2126618"/>
            <a:ext cx="537513" cy="624928"/>
          </a:xfrm>
          <a:prstGeom prst="straightConnector1">
            <a:avLst/>
          </a:prstGeom>
          <a:noFill/>
          <a:ln w="19050" cap="flat" cmpd="sng">
            <a:solidFill>
              <a:schemeClr val="dk1"/>
            </a:solidFill>
            <a:prstDash val="solid"/>
            <a:round/>
            <a:headEnd type="oval" w="med" len="med"/>
            <a:tailEnd type="none" w="med" len="med"/>
          </a:ln>
        </p:spPr>
      </p:cxnSp>
      <p:sp>
        <p:nvSpPr>
          <p:cNvPr id="667" name="Google Shape;710;p25">
            <a:extLst>
              <a:ext uri="{FF2B5EF4-FFF2-40B4-BE49-F238E27FC236}">
                <a16:creationId xmlns:a16="http://schemas.microsoft.com/office/drawing/2014/main" id="{AFD19089-8B7F-E28E-082F-B2F4DFDAAFC6}"/>
              </a:ext>
            </a:extLst>
          </p:cNvPr>
          <p:cNvSpPr/>
          <p:nvPr/>
        </p:nvSpPr>
        <p:spPr>
          <a:xfrm flipH="1">
            <a:off x="8438172" y="4223560"/>
            <a:ext cx="2479109" cy="2086856"/>
          </a:xfrm>
          <a:prstGeom prst="ellipse">
            <a:avLst/>
          </a:prstGeom>
          <a:gradFill>
            <a:gsLst>
              <a:gs pos="0">
                <a:schemeClr val="accent2"/>
              </a:gs>
              <a:gs pos="100000">
                <a:schemeClr val="accent4"/>
              </a:gs>
            </a:gsLst>
            <a:lin ang="5400700" scaled="0"/>
          </a:gradFill>
          <a:ln>
            <a:noFill/>
          </a:ln>
        </p:spPr>
        <p:txBody>
          <a:bodyPr spcFirstLastPara="1" wrap="square" lIns="121900" tIns="121900" rIns="121900" bIns="121900" anchor="ctr" anchorCtr="0">
            <a:noAutofit/>
          </a:bodyPr>
          <a:lstStyle/>
          <a:p>
            <a:r>
              <a:rPr lang="en-IN" sz="1400" dirty="0">
                <a:solidFill>
                  <a:schemeClr val="bg1"/>
                </a:solidFill>
                <a:latin typeface="Times New Roman" panose="02020603050405020304" pitchFamily="18" charset="0"/>
                <a:cs typeface="Times New Roman" panose="02020603050405020304" pitchFamily="18" charset="0"/>
              </a:rPr>
              <a:t>COLLABORATIVE ACTIVITIES</a:t>
            </a:r>
          </a:p>
        </p:txBody>
      </p:sp>
      <p:cxnSp>
        <p:nvCxnSpPr>
          <p:cNvPr id="668" name="Google Shape;719;p25">
            <a:extLst>
              <a:ext uri="{FF2B5EF4-FFF2-40B4-BE49-F238E27FC236}">
                <a16:creationId xmlns:a16="http://schemas.microsoft.com/office/drawing/2014/main" id="{C97A4964-97BC-2718-537A-6844A13483D0}"/>
              </a:ext>
            </a:extLst>
          </p:cNvPr>
          <p:cNvCxnSpPr>
            <a:cxnSpLocks/>
            <a:endCxn id="667" idx="7"/>
          </p:cNvCxnSpPr>
          <p:nvPr/>
        </p:nvCxnSpPr>
        <p:spPr>
          <a:xfrm>
            <a:off x="7058730" y="3797270"/>
            <a:ext cx="1742499" cy="731903"/>
          </a:xfrm>
          <a:prstGeom prst="straightConnector1">
            <a:avLst/>
          </a:prstGeom>
          <a:noFill/>
          <a:ln w="19050" cap="flat" cmpd="sng">
            <a:solidFill>
              <a:schemeClr val="dk1"/>
            </a:solidFill>
            <a:prstDash val="solid"/>
            <a:round/>
            <a:headEnd type="none" w="med" len="med"/>
            <a:tailEnd type="oval" w="med" len="med"/>
          </a:ln>
        </p:spPr>
      </p:cxnSp>
      <p:sp>
        <p:nvSpPr>
          <p:cNvPr id="698" name="Google Shape;699;p25">
            <a:extLst>
              <a:ext uri="{FF2B5EF4-FFF2-40B4-BE49-F238E27FC236}">
                <a16:creationId xmlns:a16="http://schemas.microsoft.com/office/drawing/2014/main" id="{EE4D03F0-5FD8-7F85-755B-B28036DD5B27}"/>
              </a:ext>
            </a:extLst>
          </p:cNvPr>
          <p:cNvSpPr/>
          <p:nvPr/>
        </p:nvSpPr>
        <p:spPr>
          <a:xfrm>
            <a:off x="984751" y="2985558"/>
            <a:ext cx="1789402" cy="1623423"/>
          </a:xfrm>
          <a:prstGeom prst="ellipse">
            <a:avLst/>
          </a:prstGeom>
          <a:gradFill>
            <a:gsLst>
              <a:gs pos="0">
                <a:schemeClr val="dk2"/>
              </a:gs>
              <a:gs pos="100000">
                <a:schemeClr val="accent1"/>
              </a:gs>
            </a:gsLst>
            <a:lin ang="5400700" scaled="0"/>
          </a:gradFill>
          <a:ln>
            <a:noFill/>
          </a:ln>
        </p:spPr>
        <p:txBody>
          <a:bodyPr spcFirstLastPara="1" wrap="square" lIns="121900" tIns="121900" rIns="121900" bIns="121900" anchor="ctr" anchorCtr="0">
            <a:noAutofit/>
          </a:bodyPr>
          <a:lstStyle/>
          <a:p>
            <a:pPr algn="ctr">
              <a:buClr>
                <a:schemeClr val="dk1"/>
              </a:buClr>
              <a:buSzPts val="1100"/>
            </a:pPr>
            <a:r>
              <a:rPr lang="en-US" altLang="en-US" sz="1400" b="1" dirty="0">
                <a:solidFill>
                  <a:schemeClr val="bg1"/>
                </a:solidFill>
                <a:latin typeface="Times New Roman" panose="02020603050405020304" pitchFamily="18" charset="0"/>
                <a:cs typeface="Times New Roman" panose="02020603050405020304" pitchFamily="18" charset="0"/>
              </a:rPr>
              <a:t>ACADEMIC AUDIT</a:t>
            </a:r>
          </a:p>
        </p:txBody>
      </p:sp>
      <p:sp>
        <p:nvSpPr>
          <p:cNvPr id="2" name="TextBox 1">
            <a:extLst>
              <a:ext uri="{FF2B5EF4-FFF2-40B4-BE49-F238E27FC236}">
                <a16:creationId xmlns:a16="http://schemas.microsoft.com/office/drawing/2014/main" id="{CC06230E-5783-870B-CFBB-1ABABE49CA01}"/>
              </a:ext>
            </a:extLst>
          </p:cNvPr>
          <p:cNvSpPr txBox="1"/>
          <p:nvPr/>
        </p:nvSpPr>
        <p:spPr>
          <a:xfrm>
            <a:off x="4224601" y="-99398"/>
            <a:ext cx="343650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Overall Activities</a:t>
            </a:r>
            <a:endParaRPr lang="en-IN"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B2F1-7CC2-2E76-45E8-14E53F6F4E2D}"/>
              </a:ext>
            </a:extLst>
          </p:cNvPr>
          <p:cNvSpPr>
            <a:spLocks noGrp="1"/>
          </p:cNvSpPr>
          <p:nvPr>
            <p:ph type="title"/>
          </p:nvPr>
        </p:nvSpPr>
        <p:spPr>
          <a:xfrm>
            <a:off x="1162050" y="170330"/>
            <a:ext cx="10607673" cy="638175"/>
          </a:xfrm>
        </p:spPr>
        <p:txBody>
          <a:bodyPr>
            <a:noAutofit/>
          </a:bodyPr>
          <a:lstStyle/>
          <a:p>
            <a:r>
              <a:rPr lang="en-US" sz="2800" b="1" dirty="0">
                <a:latin typeface="Times New Roman" panose="02020603050405020304" pitchFamily="18" charset="0"/>
                <a:cs typeface="Times New Roman" panose="02020603050405020304" pitchFamily="18" charset="0"/>
              </a:rPr>
              <a:t>IQAC INITIATIVES</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2017 - 2023</a:t>
            </a:r>
            <a:endParaRPr lang="en-IN"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C764D10-E34F-B248-0E7A-7563B625BB7B}"/>
              </a:ext>
            </a:extLst>
          </p:cNvPr>
          <p:cNvSpPr>
            <a:spLocks noGrp="1"/>
          </p:cNvSpPr>
          <p:nvPr>
            <p:ph idx="1"/>
          </p:nvPr>
        </p:nvSpPr>
        <p:spPr>
          <a:xfrm>
            <a:off x="1705768" y="2014537"/>
            <a:ext cx="10371932" cy="3081338"/>
          </a:xfrm>
        </p:spPr>
        <p:txBody>
          <a:bodyPr>
            <a:noAutofit/>
          </a:bodyPr>
          <a:lstStyle/>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External and Internal Academic audit</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Submission of AISHE data regularly</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Submission of AQAR regularly</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Participation in NIRF</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Feedback from Stakeholders , its analysis and Action taken report</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Students’ Satisfaction Survey</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Holding regular meetings for Quality Improvement</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Career Advancement of Teachers (CAS)</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The IQAC promotes all academic and cocurricular activities in the college like </a:t>
            </a:r>
            <a:r>
              <a:rPr lang="en-US" sz="1800" b="1" dirty="0">
                <a:latin typeface="Times New Roman" panose="02020603050405020304" pitchFamily="18" charset="0"/>
                <a:cs typeface="Times New Roman" panose="02020603050405020304" pitchFamily="18" charset="0"/>
              </a:rPr>
              <a:t>Seminars, Workshops, Training Program, Faculty Development program, Memorial lectures, Invited lectures, departmental seminars, academic trips, outreach initiative</a:t>
            </a:r>
            <a:r>
              <a:rPr lang="en-US" sz="1800" dirty="0">
                <a:latin typeface="Times New Roman" panose="02020603050405020304" pitchFamily="18" charset="0"/>
                <a:cs typeface="Times New Roman" panose="02020603050405020304" pitchFamily="18" charset="0"/>
              </a:rPr>
              <a:t> etc. for knowledge dissemination and quality enhancement throughout the academic session.</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Making Policy documents like </a:t>
            </a:r>
            <a:r>
              <a:rPr lang="en-US" sz="1800" b="1" dirty="0">
                <a:latin typeface="Times New Roman" panose="02020603050405020304" pitchFamily="18" charset="0"/>
                <a:cs typeface="Times New Roman" panose="02020603050405020304" pitchFamily="18" charset="0"/>
              </a:rPr>
              <a:t>E-governance policy document, Grievance redressal Policy Document, Annual Gender </a:t>
            </a:r>
            <a:r>
              <a:rPr lang="en-US" sz="1800" b="1" dirty="0" err="1">
                <a:latin typeface="Times New Roman" panose="02020603050405020304" pitchFamily="18" charset="0"/>
                <a:cs typeface="Times New Roman" panose="02020603050405020304" pitchFamily="18" charset="0"/>
              </a:rPr>
              <a:t>Sensitisation</a:t>
            </a:r>
            <a:r>
              <a:rPr lang="en-US" sz="1800" b="1" dirty="0">
                <a:latin typeface="Times New Roman" panose="02020603050405020304" pitchFamily="18" charset="0"/>
                <a:cs typeface="Times New Roman" panose="02020603050405020304" pitchFamily="18" charset="0"/>
              </a:rPr>
              <a:t> Action Plan,  </a:t>
            </a:r>
            <a:r>
              <a:rPr lang="en-US" sz="1800" b="1" dirty="0" err="1">
                <a:latin typeface="Times New Roman" panose="02020603050405020304" pitchFamily="18" charset="0"/>
                <a:cs typeface="Times New Roman" panose="02020603050405020304" pitchFamily="18" charset="0"/>
              </a:rPr>
              <a:t>Divyangjan</a:t>
            </a:r>
            <a:r>
              <a:rPr lang="en-US" sz="1800" b="1" dirty="0">
                <a:latin typeface="Times New Roman" panose="02020603050405020304" pitchFamily="18" charset="0"/>
                <a:cs typeface="Times New Roman" panose="02020603050405020304" pitchFamily="18" charset="0"/>
              </a:rPr>
              <a:t> Policy, Code of Conduct, Green Initiatives</a:t>
            </a:r>
            <a:endParaRPr lang="en-US" sz="18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I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008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B2F1-7CC2-2E76-45E8-14E53F6F4E2D}"/>
              </a:ext>
            </a:extLst>
          </p:cNvPr>
          <p:cNvSpPr>
            <a:spLocks noGrp="1"/>
          </p:cNvSpPr>
          <p:nvPr>
            <p:ph type="title"/>
          </p:nvPr>
        </p:nvSpPr>
        <p:spPr>
          <a:xfrm>
            <a:off x="1162050" y="0"/>
            <a:ext cx="10607673" cy="638175"/>
          </a:xfrm>
        </p:spPr>
        <p:txBody>
          <a:bodyPr>
            <a:normAutofit/>
          </a:bodyPr>
          <a:lstStyle/>
          <a:p>
            <a:r>
              <a:rPr lang="en-US" sz="2900" b="1" dirty="0">
                <a:latin typeface="Times New Roman" panose="02020603050405020304" pitchFamily="18" charset="0"/>
                <a:cs typeface="Times New Roman" panose="02020603050405020304" pitchFamily="18" charset="0"/>
              </a:rPr>
              <a:t>Some of the significant initiatives by IQAC 2017 - 2023</a:t>
            </a:r>
            <a:endParaRPr lang="en-IN" sz="29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C764D10-E34F-B248-0E7A-7563B625BB7B}"/>
              </a:ext>
            </a:extLst>
          </p:cNvPr>
          <p:cNvSpPr>
            <a:spLocks noGrp="1"/>
          </p:cNvSpPr>
          <p:nvPr>
            <p:ph idx="1"/>
          </p:nvPr>
        </p:nvSpPr>
        <p:spPr>
          <a:xfrm>
            <a:off x="1386283" y="2196622"/>
            <a:ext cx="10159205" cy="3081338"/>
          </a:xfrm>
        </p:spPr>
        <p:txBody>
          <a:bodyPr>
            <a:noAutofit/>
          </a:bodyPr>
          <a:lstStyle/>
          <a:p>
            <a:pPr marL="0" indent="0" algn="just">
              <a:buNone/>
            </a:pPr>
            <a:r>
              <a:rPr lang="en-US" sz="1800" b="1" dirty="0">
                <a:latin typeface="Times New Roman" panose="02020603050405020304" pitchFamily="18" charset="0"/>
                <a:cs typeface="Times New Roman" panose="02020603050405020304" pitchFamily="18" charset="0"/>
              </a:rPr>
              <a:t>2017 - 18</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IQAC organized a </a:t>
            </a:r>
            <a:r>
              <a:rPr lang="en-US" sz="1800" b="1" dirty="0">
                <a:latin typeface="Times New Roman" panose="02020603050405020304" pitchFamily="18" charset="0"/>
                <a:cs typeface="Times New Roman" panose="02020603050405020304" pitchFamily="18" charset="0"/>
              </a:rPr>
              <a:t>one day interactive seminar (dated: 4</a:t>
            </a:r>
            <a:r>
              <a:rPr lang="en-US" sz="1800" b="1" baseline="30000" dirty="0">
                <a:latin typeface="Times New Roman" panose="02020603050405020304" pitchFamily="18" charset="0"/>
                <a:cs typeface="Times New Roman" panose="02020603050405020304" pitchFamily="18" charset="0"/>
              </a:rPr>
              <a:t>th</a:t>
            </a:r>
            <a:r>
              <a:rPr lang="en-US" sz="1800" b="1" dirty="0">
                <a:latin typeface="Times New Roman" panose="02020603050405020304" pitchFamily="18" charset="0"/>
                <a:cs typeface="Times New Roman" panose="02020603050405020304" pitchFamily="18" charset="0"/>
              </a:rPr>
              <a:t> May, 2018) on CBCS curriculum</a:t>
            </a:r>
            <a:r>
              <a:rPr lang="en-US" sz="1800" dirty="0">
                <a:latin typeface="Times New Roman" panose="02020603050405020304" pitchFamily="18" charset="0"/>
                <a:cs typeface="Times New Roman" panose="02020603050405020304" pitchFamily="18" charset="0"/>
              </a:rPr>
              <a:t> to be implemented from next academic session. </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In order to strengthen the feedback system, feedback on Individual Teachers by Students was added to General feedback.</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 Provision for RTI and transcripts for students applying abroad after post graduation have been introduced from this session</a:t>
            </a:r>
          </a:p>
          <a:p>
            <a:pPr algn="jus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Orientation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Freshers at the beginning of Academic Year 12-Jul-2017</a:t>
            </a:r>
            <a:endParaRPr lang="en-US" sz="1800" dirty="0">
              <a:latin typeface="Times New Roman" panose="02020603050405020304" pitchFamily="18" charset="0"/>
              <a:cs typeface="Times New Roman" panose="02020603050405020304" pitchFamily="18" charset="0"/>
            </a:endParaRPr>
          </a:p>
          <a:p>
            <a:pPr marL="0" indent="0" algn="just">
              <a:buNone/>
            </a:pPr>
            <a:r>
              <a:rPr lang="en-US" sz="1800" b="1" dirty="0">
                <a:latin typeface="Times New Roman" panose="02020603050405020304" pitchFamily="18" charset="0"/>
                <a:cs typeface="Times New Roman" panose="02020603050405020304" pitchFamily="18" charset="0"/>
              </a:rPr>
              <a:t>2018 - 19</a:t>
            </a:r>
          </a:p>
          <a:p>
            <a:pPr algn="jus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IQAC took initiative to participate in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NIRF rankings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the first time and Bethune College ranked 50th in the College category.</a:t>
            </a:r>
          </a:p>
          <a:p>
            <a:pPr algn="jus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appropriate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implementation of the CBCS curriculum,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IQAC continuously monitored the academic activities throughout the year.</a:t>
            </a:r>
          </a:p>
          <a:p>
            <a:pPr algn="just">
              <a:buFont typeface="Wingdings" panose="05000000000000000000" pitchFamily="2" charset="2"/>
              <a:buChar char="Ø"/>
            </a:pPr>
            <a:r>
              <a:rPr lang="en-IN" sz="1800" dirty="0">
                <a:solidFill>
                  <a:srgbClr val="212121"/>
                </a:solidFill>
                <a:effectLst/>
                <a:latin typeface="Times New Roman" panose="02020603050405020304" pitchFamily="18" charset="0"/>
                <a:ea typeface="Droid Sans Fallback"/>
              </a:rPr>
              <a:t>Observance of “Sampriti </a:t>
            </a:r>
            <a:r>
              <a:rPr lang="en-IN" sz="1800" dirty="0" err="1">
                <a:solidFill>
                  <a:srgbClr val="212121"/>
                </a:solidFill>
                <a:effectLst/>
                <a:latin typeface="Times New Roman" panose="02020603050405020304" pitchFamily="18" charset="0"/>
                <a:ea typeface="Droid Sans Fallback"/>
              </a:rPr>
              <a:t>Saptaha</a:t>
            </a:r>
            <a:r>
              <a:rPr lang="en-IN" sz="1800" dirty="0">
                <a:solidFill>
                  <a:srgbClr val="212121"/>
                </a:solidFill>
                <a:effectLst/>
                <a:latin typeface="Times New Roman" panose="02020603050405020304" pitchFamily="18" charset="0"/>
                <a:ea typeface="Droid Sans Fallback"/>
              </a:rPr>
              <a:t>” to commemorate the 125</a:t>
            </a:r>
            <a:r>
              <a:rPr lang="en-IN" sz="1800" baseline="30000" dirty="0">
                <a:solidFill>
                  <a:srgbClr val="212121"/>
                </a:solidFill>
                <a:effectLst/>
                <a:latin typeface="Times New Roman" panose="02020603050405020304" pitchFamily="18" charset="0"/>
                <a:ea typeface="Droid Sans Fallback"/>
              </a:rPr>
              <a:t>th</a:t>
            </a:r>
            <a:r>
              <a:rPr lang="en-IN" sz="1800" dirty="0">
                <a:solidFill>
                  <a:srgbClr val="212121"/>
                </a:solidFill>
                <a:effectLst/>
                <a:latin typeface="Times New Roman" panose="02020603050405020304" pitchFamily="18" charset="0"/>
                <a:ea typeface="Droid Sans Fallback"/>
              </a:rPr>
              <a:t> Anniversary of Chicago Address delivered by Swami Vivekananda in collaboration with RKM Swami Vivekananda’s Ancestral Home and Cultural Centre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Ø"/>
            </a:pPr>
            <a:endParaRPr lang="en-US" sz="1800" dirty="0">
              <a:highlight>
                <a:srgbClr val="FFFF00"/>
              </a:highlight>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748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B2F1-7CC2-2E76-45E8-14E53F6F4E2D}"/>
              </a:ext>
            </a:extLst>
          </p:cNvPr>
          <p:cNvSpPr>
            <a:spLocks noGrp="1"/>
          </p:cNvSpPr>
          <p:nvPr>
            <p:ph type="title"/>
          </p:nvPr>
        </p:nvSpPr>
        <p:spPr>
          <a:xfrm>
            <a:off x="1162050" y="0"/>
            <a:ext cx="10607673" cy="638175"/>
          </a:xfrm>
        </p:spPr>
        <p:txBody>
          <a:bodyPr>
            <a:normAutofit/>
          </a:bodyPr>
          <a:lstStyle/>
          <a:p>
            <a:r>
              <a:rPr lang="en-US" sz="2900" b="1" dirty="0">
                <a:latin typeface="Times New Roman" panose="02020603050405020304" pitchFamily="18" charset="0"/>
                <a:cs typeface="Times New Roman" panose="02020603050405020304" pitchFamily="18" charset="0"/>
              </a:rPr>
              <a:t>Some of the significant initiatives by IQAC 2017 - 2023</a:t>
            </a:r>
            <a:endParaRPr lang="en-IN" sz="29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C764D10-E34F-B248-0E7A-7563B625BB7B}"/>
              </a:ext>
            </a:extLst>
          </p:cNvPr>
          <p:cNvSpPr>
            <a:spLocks noGrp="1"/>
          </p:cNvSpPr>
          <p:nvPr>
            <p:ph idx="1"/>
          </p:nvPr>
        </p:nvSpPr>
        <p:spPr>
          <a:xfrm>
            <a:off x="1386283" y="2081212"/>
            <a:ext cx="10159205" cy="3081338"/>
          </a:xfrm>
        </p:spPr>
        <p:txBody>
          <a:bodyPr>
            <a:noAutofit/>
          </a:bodyPr>
          <a:lstStyle/>
          <a:p>
            <a:pPr marL="0" indent="0" algn="just">
              <a:buNone/>
            </a:pPr>
            <a:endParaRPr lang="en-US" sz="1800" b="1" dirty="0">
              <a:latin typeface="Times New Roman" panose="02020603050405020304" pitchFamily="18" charset="0"/>
              <a:cs typeface="Times New Roman" panose="02020603050405020304" pitchFamily="18" charset="0"/>
            </a:endParaRPr>
          </a:p>
          <a:p>
            <a:pPr marL="0" indent="0" algn="just">
              <a:buNone/>
            </a:pPr>
            <a:r>
              <a:rPr lang="en-US" sz="1800" b="1" dirty="0">
                <a:latin typeface="Times New Roman" panose="02020603050405020304" pitchFamily="18" charset="0"/>
                <a:cs typeface="Times New Roman" panose="02020603050405020304" pitchFamily="18" charset="0"/>
              </a:rPr>
              <a:t>2019 - 20</a:t>
            </a:r>
          </a:p>
          <a:p>
            <a:pPr algn="jus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IQAC </a:t>
            </a:r>
            <a:r>
              <a:rPr lang="en-US" sz="1800" dirty="0">
                <a:latin typeface="Times New Roman" panose="02020603050405020304" pitchFamily="18" charset="0"/>
                <a:ea typeface="Calibri" panose="020F0502020204030204" pitchFamily="34" charset="0"/>
                <a:cs typeface="Times New Roman" panose="02020603050405020304" pitchFamily="18" charset="0"/>
              </a:rPr>
              <a:t>was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proactive in applying for DBT Star College and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five departments received financial support under the DBT Star College Scheme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of the Department of Biotechnology, Ministry of Science and Technology, Government of India in 2020.</a:t>
            </a:r>
          </a:p>
          <a:p>
            <a:pPr algn="jus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order to combat the Pandemic situation, IQAC took steps to continue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online Teaching Learning, mentoring, counselling during the Lockdown period and thereafter. Special Webinars on Pandemic awareness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other miscellaneous topics were organized.</a:t>
            </a:r>
          </a:p>
          <a:p>
            <a:pPr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IQAC took initiative to participate in </a:t>
            </a:r>
            <a:r>
              <a:rPr lang="en-US" sz="1800" b="1" dirty="0">
                <a:latin typeface="Times New Roman" panose="02020603050405020304" pitchFamily="18" charset="0"/>
                <a:cs typeface="Times New Roman" panose="02020603050405020304" pitchFamily="18" charset="0"/>
              </a:rPr>
              <a:t>NIRF rankings for the second time </a:t>
            </a:r>
            <a:r>
              <a:rPr lang="en-US" sz="1800" dirty="0">
                <a:latin typeface="Times New Roman" panose="02020603050405020304" pitchFamily="18" charset="0"/>
                <a:cs typeface="Times New Roman" panose="02020603050405020304" pitchFamily="18" charset="0"/>
              </a:rPr>
              <a:t>ranking 88th in the College category. The College also participated in Education World India Rankings India Today College Rankings (3rd Rank in Kolkata).</a:t>
            </a:r>
          </a:p>
          <a:p>
            <a:pPr algn="just">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Preparation of NAAC 3rd cycle.</a:t>
            </a:r>
          </a:p>
          <a:p>
            <a:pPr algn="just">
              <a:buFont typeface="Wingdings" panose="05000000000000000000"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Tuesday Lecture series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was initiated by IQAC for intellectual stimulation and interdisciplinary interaction of faculty members.</a:t>
            </a:r>
          </a:p>
          <a:p>
            <a:pPr algn="just">
              <a:buFont typeface="Wingdings" panose="05000000000000000000" pitchFamily="2" charset="2"/>
              <a:buChar char="Ø"/>
            </a:pPr>
            <a:r>
              <a:rPr lang="en-US" sz="1800" b="1" dirty="0">
                <a:latin typeface="Times New Roman" panose="02020603050405020304" pitchFamily="18" charset="0"/>
                <a:ea typeface="Calibri" panose="020F0502020204030204" pitchFamily="34" charset="0"/>
                <a:cs typeface="Times New Roman" panose="02020603050405020304" pitchFamily="18" charset="0"/>
              </a:rPr>
              <a:t>Student mentoring system </a:t>
            </a:r>
            <a:r>
              <a:rPr lang="en-US" sz="1800" dirty="0">
                <a:latin typeface="Times New Roman" panose="02020603050405020304" pitchFamily="18" charset="0"/>
                <a:ea typeface="Calibri" panose="020F0502020204030204" pitchFamily="34" charset="0"/>
                <a:cs typeface="Times New Roman" panose="02020603050405020304" pitchFamily="18" charset="0"/>
              </a:rPr>
              <a:t>was formalized.</a:t>
            </a:r>
            <a:endParaRPr lang="en-US" sz="18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I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471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1370</TotalTime>
  <Words>2200</Words>
  <Application>Microsoft Office PowerPoint</Application>
  <PresentationFormat>Widescreen</PresentationFormat>
  <Paragraphs>315</Paragraphs>
  <Slides>46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-apple-system</vt:lpstr>
      <vt:lpstr>Arial</vt:lpstr>
      <vt:lpstr>Calibri</vt:lpstr>
      <vt:lpstr>Constantia</vt:lpstr>
      <vt:lpstr>Corbel</vt:lpstr>
      <vt:lpstr>Roboto</vt:lpstr>
      <vt:lpstr>Times New Roman</vt:lpstr>
      <vt:lpstr>Wingdings</vt:lpstr>
      <vt:lpstr>Parallax</vt:lpstr>
      <vt:lpstr>Internal Quality Assurance Cell  Bethune College 2017-2023 </vt:lpstr>
      <vt:lpstr>Constitution of IQAC</vt:lpstr>
      <vt:lpstr> Composition of IQAC </vt:lpstr>
      <vt:lpstr> IQAC Meetings </vt:lpstr>
      <vt:lpstr>Functions &amp; Activities of IQAC</vt:lpstr>
      <vt:lpstr>PowerPoint Presentation</vt:lpstr>
      <vt:lpstr>IQAC INITIATIVES  2017 - 2023</vt:lpstr>
      <vt:lpstr>Some of the significant initiatives by IQAC 2017 - 2023</vt:lpstr>
      <vt:lpstr>Some of the significant initiatives by IQAC 2017 - 2023</vt:lpstr>
      <vt:lpstr>Some of the significant contributions by IQAC 2017 – 2023 (Contd.)</vt:lpstr>
      <vt:lpstr>Some of the significant contributions by IQAC 2017 – 2023 (Contd.)</vt:lpstr>
      <vt:lpstr>Organising Orientation Programme for Freshers every session</vt:lpstr>
      <vt:lpstr>Seminars</vt:lpstr>
      <vt:lpstr>State Level Seminar on Celebration of 200th Birth Anniversary of Pandit Ishwar Chandra Vidyasagar - Revisiting the Renaissance Man was organized by IQAC with the departments of Philosophy, History, Sanskrit, Hindi and Bengali on 11th February, 2020</vt:lpstr>
      <vt:lpstr>2 State-level Seminar on Career Counselling and Soft Skill Development and on Soft Skills ; The Department of English  along with Depts of Mathematics, Economics, Computer Science and Statistics in collaboration with  IQAC, Bethune College 19th February, 2020</vt:lpstr>
      <vt:lpstr>Seminars</vt:lpstr>
      <vt:lpstr>Webinars</vt:lpstr>
      <vt:lpstr>Webinars</vt:lpstr>
      <vt:lpstr>Workshops</vt:lpstr>
      <vt:lpstr>Faculty Development Programme</vt:lpstr>
      <vt:lpstr>Training Programme for Teaching and Non-teaching Staff on DVV  </vt:lpstr>
      <vt:lpstr> No. of Seminars/ Webinars/conferences/workshops conducted by the College </vt:lpstr>
      <vt:lpstr>Academic Audit</vt:lpstr>
      <vt:lpstr>Academic Audit</vt:lpstr>
      <vt:lpstr>External Academic Audit</vt:lpstr>
      <vt:lpstr>Academic Audit</vt:lpstr>
      <vt:lpstr>Laboratory Inspection</vt:lpstr>
      <vt:lpstr>Laboratory Inspection</vt:lpstr>
      <vt:lpstr>Mentoring Team Visit</vt:lpstr>
      <vt:lpstr>Submission of AISHE and AQAR </vt:lpstr>
      <vt:lpstr>PowerPoint Presentation</vt:lpstr>
      <vt:lpstr>PowerPoint Presentation</vt:lpstr>
      <vt:lpstr>PowerPoint Presentation</vt:lpstr>
      <vt:lpstr>PowerPoint Presentation</vt:lpstr>
      <vt:lpstr>PowerPoint Presentation</vt:lpstr>
      <vt:lpstr>PowerPoint Presentation</vt:lpstr>
      <vt:lpstr>Students’ Satisfaction Survey: few snapshots </vt:lpstr>
      <vt:lpstr>Students’ Satisfaction Survey: few snapshots </vt:lpstr>
      <vt:lpstr>Feedback from stakeholders</vt:lpstr>
      <vt:lpstr>PowerPoint Presentation</vt:lpstr>
      <vt:lpstr> http://www.bethunecollege.ac.in/IQAC/greenCampus/7_1_2-Green-Campus-Policy.pdf http://www.bethunecollege.ac.in/IQAC/redressalReports/Grievance-Redressal-Policy-Document.pdf http://www.bethunecollege.ac.in/IQAC/genderSensitization/Annual-Gender-Sensitization-ActionPlan-2022-23.pdf http://www.bethunecollege.ac.in/IQAC/divyangjan/7_1_2-Divyangjan-Policy.pdf  </vt:lpstr>
      <vt:lpstr>Preparation of Code of Conduct Handbooks and Academic Calendars</vt:lpstr>
      <vt:lpstr> NIRF Ranking </vt:lpstr>
      <vt:lpstr> NIRF Ranking </vt:lpstr>
      <vt:lpstr>Some of the many Awards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Quality Assurance Cell  Bethune College 2017-2023</dc:title>
  <dc:creator>Sudeshna Mitra</dc:creator>
  <cp:lastModifiedBy>Sudeshna Mitra</cp:lastModifiedBy>
  <cp:revision>98</cp:revision>
  <dcterms:created xsi:type="dcterms:W3CDTF">2023-03-02T04:49:30Z</dcterms:created>
  <dcterms:modified xsi:type="dcterms:W3CDTF">2023-03-16T03:26:17Z</dcterms:modified>
</cp:coreProperties>
</file>